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av" ContentType="audio/x-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1" r:id="rId1"/>
  </p:sldMasterIdLst>
  <p:sldIdLst>
    <p:sldId id="256" r:id="rId2"/>
    <p:sldId id="285" r:id="rId3"/>
    <p:sldId id="294" r:id="rId4"/>
    <p:sldId id="257" r:id="rId5"/>
    <p:sldId id="295" r:id="rId6"/>
    <p:sldId id="293" r:id="rId7"/>
    <p:sldId id="297" r:id="rId8"/>
    <p:sldId id="262" r:id="rId9"/>
    <p:sldId id="263" r:id="rId10"/>
    <p:sldId id="264" r:id="rId11"/>
    <p:sldId id="265" r:id="rId12"/>
    <p:sldId id="298" r:id="rId13"/>
    <p:sldId id="299" r:id="rId14"/>
    <p:sldId id="267" r:id="rId15"/>
    <p:sldId id="300" r:id="rId16"/>
    <p:sldId id="301" r:id="rId17"/>
    <p:sldId id="302" r:id="rId18"/>
    <p:sldId id="303" r:id="rId19"/>
    <p:sldId id="266" r:id="rId20"/>
    <p:sldId id="268" r:id="rId21"/>
    <p:sldId id="304" r:id="rId22"/>
    <p:sldId id="305" r:id="rId23"/>
    <p:sldId id="306" r:id="rId24"/>
    <p:sldId id="270" r:id="rId25"/>
    <p:sldId id="271" r:id="rId26"/>
    <p:sldId id="269" r:id="rId27"/>
    <p:sldId id="321" r:id="rId28"/>
    <p:sldId id="322" r:id="rId29"/>
    <p:sldId id="309" r:id="rId30"/>
    <p:sldId id="310" r:id="rId31"/>
    <p:sldId id="272" r:id="rId32"/>
    <p:sldId id="273" r:id="rId33"/>
    <p:sldId id="311" r:id="rId34"/>
    <p:sldId id="274" r:id="rId35"/>
    <p:sldId id="325" r:id="rId36"/>
    <p:sldId id="326" r:id="rId37"/>
    <p:sldId id="327" r:id="rId38"/>
    <p:sldId id="328" r:id="rId39"/>
    <p:sldId id="276" r:id="rId40"/>
    <p:sldId id="277" r:id="rId41"/>
    <p:sldId id="317" r:id="rId42"/>
    <p:sldId id="318" r:id="rId43"/>
    <p:sldId id="323" r:id="rId44"/>
    <p:sldId id="319" r:id="rId45"/>
    <p:sldId id="278" r:id="rId46"/>
    <p:sldId id="281" r:id="rId47"/>
    <p:sldId id="279" r:id="rId48"/>
    <p:sldId id="282" r:id="rId49"/>
    <p:sldId id="283" r:id="rId50"/>
    <p:sldId id="280" r:id="rId51"/>
    <p:sldId id="284" r:id="rId52"/>
    <p:sldId id="324" r:id="rId5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50021"/>
    <a:srgbClr val="6600FF"/>
    <a:srgbClr val="66CCFF"/>
    <a:srgbClr val="996600"/>
    <a:srgbClr val="FF3300"/>
    <a:srgbClr val="CC3300"/>
    <a:srgbClr val="669900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682" autoAdjust="0"/>
    <p:restoredTop sz="90929"/>
  </p:normalViewPr>
  <p:slideViewPr>
    <p:cSldViewPr>
      <p:cViewPr varScale="1">
        <p:scale>
          <a:sx n="69" d="100"/>
          <a:sy n="69" d="100"/>
        </p:scale>
        <p:origin x="-1332" y="5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313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314" name="Group 2"/>
          <p:cNvGrpSpPr>
            <a:grpSpLocks/>
          </p:cNvGrpSpPr>
          <p:nvPr/>
        </p:nvGrpSpPr>
        <p:grpSpPr bwMode="auto">
          <a:xfrm>
            <a:off x="0" y="68263"/>
            <a:ext cx="8678863" cy="6713537"/>
            <a:chOff x="0" y="43"/>
            <a:chExt cx="5467" cy="4229"/>
          </a:xfrm>
        </p:grpSpPr>
        <p:sp>
          <p:nvSpPr>
            <p:cNvPr id="13315" name="Rectangle 3"/>
            <p:cNvSpPr>
              <a:spLocks noChangeArrowheads="1"/>
            </p:cNvSpPr>
            <p:nvPr userDrawn="1"/>
          </p:nvSpPr>
          <p:spPr bwMode="auto">
            <a:xfrm>
              <a:off x="692" y="494"/>
              <a:ext cx="4775" cy="93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grpSp>
          <p:nvGrpSpPr>
            <p:cNvPr id="13316" name="Group 4"/>
            <p:cNvGrpSpPr>
              <a:grpSpLocks/>
            </p:cNvGrpSpPr>
            <p:nvPr userDrawn="1"/>
          </p:nvGrpSpPr>
          <p:grpSpPr bwMode="auto">
            <a:xfrm>
              <a:off x="0" y="43"/>
              <a:ext cx="624" cy="4229"/>
              <a:chOff x="0" y="43"/>
              <a:chExt cx="624" cy="4229"/>
            </a:xfrm>
          </p:grpSpPr>
          <p:sp>
            <p:nvSpPr>
              <p:cNvPr id="13317" name="Line 5"/>
              <p:cNvSpPr>
                <a:spLocks noChangeShapeType="1"/>
              </p:cNvSpPr>
              <p:nvPr userDrawn="1"/>
            </p:nvSpPr>
            <p:spPr bwMode="auto">
              <a:xfrm>
                <a:off x="0" y="4203"/>
                <a:ext cx="624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3318" name="Line 6"/>
              <p:cNvSpPr>
                <a:spLocks noChangeShapeType="1"/>
              </p:cNvSpPr>
              <p:nvPr userDrawn="1"/>
            </p:nvSpPr>
            <p:spPr bwMode="auto">
              <a:xfrm>
                <a:off x="0" y="4239"/>
                <a:ext cx="624" cy="0"/>
              </a:xfrm>
              <a:prstGeom prst="line">
                <a:avLst/>
              </a:prstGeom>
              <a:noFill/>
              <a:ln w="38100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3319" name="Line 7"/>
              <p:cNvSpPr>
                <a:spLocks noChangeShapeType="1"/>
              </p:cNvSpPr>
              <p:nvPr userDrawn="1"/>
            </p:nvSpPr>
            <p:spPr bwMode="auto">
              <a:xfrm>
                <a:off x="0" y="4272"/>
                <a:ext cx="624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3320" name="Line 8"/>
              <p:cNvSpPr>
                <a:spLocks noChangeShapeType="1"/>
              </p:cNvSpPr>
              <p:nvPr userDrawn="1"/>
            </p:nvSpPr>
            <p:spPr bwMode="auto">
              <a:xfrm>
                <a:off x="0" y="4113"/>
                <a:ext cx="624" cy="0"/>
              </a:xfrm>
              <a:prstGeom prst="line">
                <a:avLst/>
              </a:prstGeom>
              <a:noFill/>
              <a:ln w="28575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3321" name="Line 9"/>
              <p:cNvSpPr>
                <a:spLocks noChangeShapeType="1"/>
              </p:cNvSpPr>
              <p:nvPr userDrawn="1"/>
            </p:nvSpPr>
            <p:spPr bwMode="auto">
              <a:xfrm>
                <a:off x="0" y="4065"/>
                <a:ext cx="624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3322" name="Line 10"/>
              <p:cNvSpPr>
                <a:spLocks noChangeShapeType="1"/>
              </p:cNvSpPr>
              <p:nvPr userDrawn="1"/>
            </p:nvSpPr>
            <p:spPr bwMode="auto">
              <a:xfrm>
                <a:off x="0" y="4158"/>
                <a:ext cx="624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3323" name="Line 11"/>
              <p:cNvSpPr>
                <a:spLocks noChangeShapeType="1"/>
              </p:cNvSpPr>
              <p:nvPr userDrawn="1"/>
            </p:nvSpPr>
            <p:spPr bwMode="auto">
              <a:xfrm>
                <a:off x="0" y="3666"/>
                <a:ext cx="624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3324" name="Line 12"/>
              <p:cNvSpPr>
                <a:spLocks noChangeShapeType="1"/>
              </p:cNvSpPr>
              <p:nvPr userDrawn="1"/>
            </p:nvSpPr>
            <p:spPr bwMode="auto">
              <a:xfrm>
                <a:off x="0" y="3639"/>
                <a:ext cx="624" cy="0"/>
              </a:xfrm>
              <a:prstGeom prst="line">
                <a:avLst/>
              </a:prstGeom>
              <a:noFill/>
              <a:ln w="38100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3325" name="Line 13"/>
              <p:cNvSpPr>
                <a:spLocks noChangeShapeType="1"/>
              </p:cNvSpPr>
              <p:nvPr userDrawn="1"/>
            </p:nvSpPr>
            <p:spPr bwMode="auto">
              <a:xfrm>
                <a:off x="0" y="4020"/>
                <a:ext cx="624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3326" name="Line 14"/>
              <p:cNvSpPr>
                <a:spLocks noChangeShapeType="1"/>
              </p:cNvSpPr>
              <p:nvPr userDrawn="1"/>
            </p:nvSpPr>
            <p:spPr bwMode="auto">
              <a:xfrm>
                <a:off x="0" y="3894"/>
                <a:ext cx="624" cy="0"/>
              </a:xfrm>
              <a:prstGeom prst="line">
                <a:avLst/>
              </a:prstGeom>
              <a:noFill/>
              <a:ln w="28575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3327" name="Line 15"/>
              <p:cNvSpPr>
                <a:spLocks noChangeShapeType="1"/>
              </p:cNvSpPr>
              <p:nvPr userDrawn="1"/>
            </p:nvSpPr>
            <p:spPr bwMode="auto">
              <a:xfrm>
                <a:off x="0" y="3813"/>
                <a:ext cx="624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3328" name="Line 16"/>
              <p:cNvSpPr>
                <a:spLocks noChangeShapeType="1"/>
              </p:cNvSpPr>
              <p:nvPr userDrawn="1"/>
            </p:nvSpPr>
            <p:spPr bwMode="auto">
              <a:xfrm>
                <a:off x="0" y="3999"/>
                <a:ext cx="624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3329" name="Line 17"/>
              <p:cNvSpPr>
                <a:spLocks noChangeShapeType="1"/>
              </p:cNvSpPr>
              <p:nvPr userDrawn="1"/>
            </p:nvSpPr>
            <p:spPr bwMode="auto">
              <a:xfrm>
                <a:off x="0" y="3687"/>
                <a:ext cx="624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3330" name="Line 18"/>
              <p:cNvSpPr>
                <a:spLocks noChangeShapeType="1"/>
              </p:cNvSpPr>
              <p:nvPr userDrawn="1"/>
            </p:nvSpPr>
            <p:spPr bwMode="auto">
              <a:xfrm>
                <a:off x="0" y="3741"/>
                <a:ext cx="624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3331" name="Line 19"/>
              <p:cNvSpPr>
                <a:spLocks noChangeShapeType="1"/>
              </p:cNvSpPr>
              <p:nvPr userDrawn="1"/>
            </p:nvSpPr>
            <p:spPr bwMode="auto">
              <a:xfrm>
                <a:off x="0" y="3939"/>
                <a:ext cx="624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3332" name="Line 20"/>
              <p:cNvSpPr>
                <a:spLocks noChangeShapeType="1"/>
              </p:cNvSpPr>
              <p:nvPr userDrawn="1"/>
            </p:nvSpPr>
            <p:spPr bwMode="auto">
              <a:xfrm>
                <a:off x="0" y="3918"/>
                <a:ext cx="624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3333" name="Line 21"/>
              <p:cNvSpPr>
                <a:spLocks noChangeShapeType="1"/>
              </p:cNvSpPr>
              <p:nvPr userDrawn="1"/>
            </p:nvSpPr>
            <p:spPr bwMode="auto">
              <a:xfrm>
                <a:off x="0" y="3510"/>
                <a:ext cx="624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3334" name="Line 22"/>
              <p:cNvSpPr>
                <a:spLocks noChangeShapeType="1"/>
              </p:cNvSpPr>
              <p:nvPr userDrawn="1"/>
            </p:nvSpPr>
            <p:spPr bwMode="auto">
              <a:xfrm>
                <a:off x="0" y="3546"/>
                <a:ext cx="624" cy="0"/>
              </a:xfrm>
              <a:prstGeom prst="line">
                <a:avLst/>
              </a:prstGeom>
              <a:noFill/>
              <a:ln w="38100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3335" name="Line 23"/>
              <p:cNvSpPr>
                <a:spLocks noChangeShapeType="1"/>
              </p:cNvSpPr>
              <p:nvPr userDrawn="1"/>
            </p:nvSpPr>
            <p:spPr bwMode="auto">
              <a:xfrm>
                <a:off x="0" y="3579"/>
                <a:ext cx="624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3336" name="Line 24"/>
              <p:cNvSpPr>
                <a:spLocks noChangeShapeType="1"/>
              </p:cNvSpPr>
              <p:nvPr userDrawn="1"/>
            </p:nvSpPr>
            <p:spPr bwMode="auto">
              <a:xfrm>
                <a:off x="0" y="3420"/>
                <a:ext cx="624" cy="0"/>
              </a:xfrm>
              <a:prstGeom prst="line">
                <a:avLst/>
              </a:prstGeom>
              <a:noFill/>
              <a:ln w="28575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3337" name="Line 25"/>
              <p:cNvSpPr>
                <a:spLocks noChangeShapeType="1"/>
              </p:cNvSpPr>
              <p:nvPr userDrawn="1"/>
            </p:nvSpPr>
            <p:spPr bwMode="auto">
              <a:xfrm>
                <a:off x="0" y="3372"/>
                <a:ext cx="624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3338" name="Line 26"/>
              <p:cNvSpPr>
                <a:spLocks noChangeShapeType="1"/>
              </p:cNvSpPr>
              <p:nvPr userDrawn="1"/>
            </p:nvSpPr>
            <p:spPr bwMode="auto">
              <a:xfrm>
                <a:off x="0" y="3465"/>
                <a:ext cx="624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3339" name="Line 27"/>
              <p:cNvSpPr>
                <a:spLocks noChangeShapeType="1"/>
              </p:cNvSpPr>
              <p:nvPr userDrawn="1"/>
            </p:nvSpPr>
            <p:spPr bwMode="auto">
              <a:xfrm>
                <a:off x="0" y="2973"/>
                <a:ext cx="624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3340" name="Line 28"/>
              <p:cNvSpPr>
                <a:spLocks noChangeShapeType="1"/>
              </p:cNvSpPr>
              <p:nvPr userDrawn="1"/>
            </p:nvSpPr>
            <p:spPr bwMode="auto">
              <a:xfrm>
                <a:off x="0" y="2946"/>
                <a:ext cx="624" cy="0"/>
              </a:xfrm>
              <a:prstGeom prst="line">
                <a:avLst/>
              </a:prstGeom>
              <a:noFill/>
              <a:ln w="38100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3341" name="Line 29"/>
              <p:cNvSpPr>
                <a:spLocks noChangeShapeType="1"/>
              </p:cNvSpPr>
              <p:nvPr userDrawn="1"/>
            </p:nvSpPr>
            <p:spPr bwMode="auto">
              <a:xfrm>
                <a:off x="0" y="3327"/>
                <a:ext cx="624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3342" name="Line 30"/>
              <p:cNvSpPr>
                <a:spLocks noChangeShapeType="1"/>
              </p:cNvSpPr>
              <p:nvPr userDrawn="1"/>
            </p:nvSpPr>
            <p:spPr bwMode="auto">
              <a:xfrm>
                <a:off x="0" y="3201"/>
                <a:ext cx="624" cy="0"/>
              </a:xfrm>
              <a:prstGeom prst="line">
                <a:avLst/>
              </a:prstGeom>
              <a:noFill/>
              <a:ln w="28575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3343" name="Line 31"/>
              <p:cNvSpPr>
                <a:spLocks noChangeShapeType="1"/>
              </p:cNvSpPr>
              <p:nvPr userDrawn="1"/>
            </p:nvSpPr>
            <p:spPr bwMode="auto">
              <a:xfrm>
                <a:off x="0" y="3120"/>
                <a:ext cx="624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3344" name="Line 32"/>
              <p:cNvSpPr>
                <a:spLocks noChangeShapeType="1"/>
              </p:cNvSpPr>
              <p:nvPr userDrawn="1"/>
            </p:nvSpPr>
            <p:spPr bwMode="auto">
              <a:xfrm>
                <a:off x="0" y="3306"/>
                <a:ext cx="624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3345" name="Line 33"/>
              <p:cNvSpPr>
                <a:spLocks noChangeShapeType="1"/>
              </p:cNvSpPr>
              <p:nvPr userDrawn="1"/>
            </p:nvSpPr>
            <p:spPr bwMode="auto">
              <a:xfrm>
                <a:off x="0" y="2994"/>
                <a:ext cx="624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3346" name="Line 34"/>
              <p:cNvSpPr>
                <a:spLocks noChangeShapeType="1"/>
              </p:cNvSpPr>
              <p:nvPr userDrawn="1"/>
            </p:nvSpPr>
            <p:spPr bwMode="auto">
              <a:xfrm>
                <a:off x="0" y="3048"/>
                <a:ext cx="624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3347" name="Line 35"/>
              <p:cNvSpPr>
                <a:spLocks noChangeShapeType="1"/>
              </p:cNvSpPr>
              <p:nvPr userDrawn="1"/>
            </p:nvSpPr>
            <p:spPr bwMode="auto">
              <a:xfrm>
                <a:off x="0" y="3246"/>
                <a:ext cx="624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3348" name="Line 36"/>
              <p:cNvSpPr>
                <a:spLocks noChangeShapeType="1"/>
              </p:cNvSpPr>
              <p:nvPr userDrawn="1"/>
            </p:nvSpPr>
            <p:spPr bwMode="auto">
              <a:xfrm>
                <a:off x="0" y="3225"/>
                <a:ext cx="624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3349" name="Line 37"/>
              <p:cNvSpPr>
                <a:spLocks noChangeShapeType="1"/>
              </p:cNvSpPr>
              <p:nvPr userDrawn="1"/>
            </p:nvSpPr>
            <p:spPr bwMode="auto">
              <a:xfrm>
                <a:off x="0" y="2831"/>
                <a:ext cx="624" cy="0"/>
              </a:xfrm>
              <a:prstGeom prst="line">
                <a:avLst/>
              </a:prstGeom>
              <a:noFill/>
              <a:ln w="28575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3350" name="Line 38"/>
              <p:cNvSpPr>
                <a:spLocks noChangeShapeType="1"/>
              </p:cNvSpPr>
              <p:nvPr userDrawn="1"/>
            </p:nvSpPr>
            <p:spPr bwMode="auto">
              <a:xfrm>
                <a:off x="0" y="2750"/>
                <a:ext cx="624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3351" name="Line 39"/>
              <p:cNvSpPr>
                <a:spLocks noChangeShapeType="1"/>
              </p:cNvSpPr>
              <p:nvPr userDrawn="1"/>
            </p:nvSpPr>
            <p:spPr bwMode="auto">
              <a:xfrm>
                <a:off x="0" y="2678"/>
                <a:ext cx="624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3352" name="Line 40"/>
              <p:cNvSpPr>
                <a:spLocks noChangeShapeType="1"/>
              </p:cNvSpPr>
              <p:nvPr userDrawn="1"/>
            </p:nvSpPr>
            <p:spPr bwMode="auto">
              <a:xfrm>
                <a:off x="0" y="2876"/>
                <a:ext cx="624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3353" name="Line 41"/>
              <p:cNvSpPr>
                <a:spLocks noChangeShapeType="1"/>
              </p:cNvSpPr>
              <p:nvPr userDrawn="1"/>
            </p:nvSpPr>
            <p:spPr bwMode="auto">
              <a:xfrm>
                <a:off x="0" y="2855"/>
                <a:ext cx="624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3354" name="Line 42"/>
              <p:cNvSpPr>
                <a:spLocks noChangeShapeType="1"/>
              </p:cNvSpPr>
              <p:nvPr userDrawn="1"/>
            </p:nvSpPr>
            <p:spPr bwMode="auto">
              <a:xfrm>
                <a:off x="0" y="2554"/>
                <a:ext cx="624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3355" name="Line 43"/>
              <p:cNvSpPr>
                <a:spLocks noChangeShapeType="1"/>
              </p:cNvSpPr>
              <p:nvPr userDrawn="1"/>
            </p:nvSpPr>
            <p:spPr bwMode="auto">
              <a:xfrm>
                <a:off x="0" y="2590"/>
                <a:ext cx="624" cy="0"/>
              </a:xfrm>
              <a:prstGeom prst="line">
                <a:avLst/>
              </a:prstGeom>
              <a:noFill/>
              <a:ln w="38100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3356" name="Line 44"/>
              <p:cNvSpPr>
                <a:spLocks noChangeShapeType="1"/>
              </p:cNvSpPr>
              <p:nvPr userDrawn="1"/>
            </p:nvSpPr>
            <p:spPr bwMode="auto">
              <a:xfrm>
                <a:off x="0" y="2623"/>
                <a:ext cx="624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3357" name="Line 45"/>
              <p:cNvSpPr>
                <a:spLocks noChangeShapeType="1"/>
              </p:cNvSpPr>
              <p:nvPr userDrawn="1"/>
            </p:nvSpPr>
            <p:spPr bwMode="auto">
              <a:xfrm>
                <a:off x="0" y="2464"/>
                <a:ext cx="624" cy="0"/>
              </a:xfrm>
              <a:prstGeom prst="line">
                <a:avLst/>
              </a:prstGeom>
              <a:noFill/>
              <a:ln w="28575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3358" name="Line 46"/>
              <p:cNvSpPr>
                <a:spLocks noChangeShapeType="1"/>
              </p:cNvSpPr>
              <p:nvPr userDrawn="1"/>
            </p:nvSpPr>
            <p:spPr bwMode="auto">
              <a:xfrm>
                <a:off x="0" y="2416"/>
                <a:ext cx="624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3359" name="Line 47"/>
              <p:cNvSpPr>
                <a:spLocks noChangeShapeType="1"/>
              </p:cNvSpPr>
              <p:nvPr userDrawn="1"/>
            </p:nvSpPr>
            <p:spPr bwMode="auto">
              <a:xfrm>
                <a:off x="0" y="2509"/>
                <a:ext cx="624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3360" name="Line 48"/>
              <p:cNvSpPr>
                <a:spLocks noChangeShapeType="1"/>
              </p:cNvSpPr>
              <p:nvPr userDrawn="1"/>
            </p:nvSpPr>
            <p:spPr bwMode="auto">
              <a:xfrm>
                <a:off x="0" y="2371"/>
                <a:ext cx="624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3361" name="Line 49"/>
              <p:cNvSpPr>
                <a:spLocks noChangeShapeType="1"/>
              </p:cNvSpPr>
              <p:nvPr userDrawn="1"/>
            </p:nvSpPr>
            <p:spPr bwMode="auto">
              <a:xfrm>
                <a:off x="0" y="2245"/>
                <a:ext cx="624" cy="0"/>
              </a:xfrm>
              <a:prstGeom prst="line">
                <a:avLst/>
              </a:prstGeom>
              <a:noFill/>
              <a:ln w="28575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3362" name="Line 50"/>
              <p:cNvSpPr>
                <a:spLocks noChangeShapeType="1"/>
              </p:cNvSpPr>
              <p:nvPr userDrawn="1"/>
            </p:nvSpPr>
            <p:spPr bwMode="auto">
              <a:xfrm>
                <a:off x="0" y="2350"/>
                <a:ext cx="624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3363" name="Line 51"/>
              <p:cNvSpPr>
                <a:spLocks noChangeShapeType="1"/>
              </p:cNvSpPr>
              <p:nvPr userDrawn="1"/>
            </p:nvSpPr>
            <p:spPr bwMode="auto">
              <a:xfrm>
                <a:off x="0" y="2290"/>
                <a:ext cx="624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3364" name="Line 52"/>
              <p:cNvSpPr>
                <a:spLocks noChangeShapeType="1"/>
              </p:cNvSpPr>
              <p:nvPr userDrawn="1"/>
            </p:nvSpPr>
            <p:spPr bwMode="auto">
              <a:xfrm>
                <a:off x="0" y="2269"/>
                <a:ext cx="624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3365" name="Line 53"/>
              <p:cNvSpPr>
                <a:spLocks noChangeShapeType="1"/>
              </p:cNvSpPr>
              <p:nvPr userDrawn="1"/>
            </p:nvSpPr>
            <p:spPr bwMode="auto">
              <a:xfrm>
                <a:off x="0" y="2130"/>
                <a:ext cx="624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3366" name="Line 54"/>
              <p:cNvSpPr>
                <a:spLocks noChangeShapeType="1"/>
              </p:cNvSpPr>
              <p:nvPr userDrawn="1"/>
            </p:nvSpPr>
            <p:spPr bwMode="auto">
              <a:xfrm>
                <a:off x="0" y="2166"/>
                <a:ext cx="624" cy="0"/>
              </a:xfrm>
              <a:prstGeom prst="line">
                <a:avLst/>
              </a:prstGeom>
              <a:noFill/>
              <a:ln w="38100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3367" name="Line 55"/>
              <p:cNvSpPr>
                <a:spLocks noChangeShapeType="1"/>
              </p:cNvSpPr>
              <p:nvPr userDrawn="1"/>
            </p:nvSpPr>
            <p:spPr bwMode="auto">
              <a:xfrm>
                <a:off x="0" y="2199"/>
                <a:ext cx="624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3368" name="Line 56"/>
              <p:cNvSpPr>
                <a:spLocks noChangeShapeType="1"/>
              </p:cNvSpPr>
              <p:nvPr userDrawn="1"/>
            </p:nvSpPr>
            <p:spPr bwMode="auto">
              <a:xfrm>
                <a:off x="0" y="2040"/>
                <a:ext cx="624" cy="0"/>
              </a:xfrm>
              <a:prstGeom prst="line">
                <a:avLst/>
              </a:prstGeom>
              <a:noFill/>
              <a:ln w="28575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3369" name="Line 57"/>
              <p:cNvSpPr>
                <a:spLocks noChangeShapeType="1"/>
              </p:cNvSpPr>
              <p:nvPr userDrawn="1"/>
            </p:nvSpPr>
            <p:spPr bwMode="auto">
              <a:xfrm>
                <a:off x="0" y="1992"/>
                <a:ext cx="624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3370" name="Line 58"/>
              <p:cNvSpPr>
                <a:spLocks noChangeShapeType="1"/>
              </p:cNvSpPr>
              <p:nvPr userDrawn="1"/>
            </p:nvSpPr>
            <p:spPr bwMode="auto">
              <a:xfrm>
                <a:off x="0" y="2085"/>
                <a:ext cx="624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3371" name="Line 59"/>
              <p:cNvSpPr>
                <a:spLocks noChangeShapeType="1"/>
              </p:cNvSpPr>
              <p:nvPr userDrawn="1"/>
            </p:nvSpPr>
            <p:spPr bwMode="auto">
              <a:xfrm>
                <a:off x="0" y="1593"/>
                <a:ext cx="624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3372" name="Line 60"/>
              <p:cNvSpPr>
                <a:spLocks noChangeShapeType="1"/>
              </p:cNvSpPr>
              <p:nvPr userDrawn="1"/>
            </p:nvSpPr>
            <p:spPr bwMode="auto">
              <a:xfrm>
                <a:off x="0" y="1566"/>
                <a:ext cx="624" cy="0"/>
              </a:xfrm>
              <a:prstGeom prst="line">
                <a:avLst/>
              </a:prstGeom>
              <a:noFill/>
              <a:ln w="38100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3373" name="Line 61"/>
              <p:cNvSpPr>
                <a:spLocks noChangeShapeType="1"/>
              </p:cNvSpPr>
              <p:nvPr userDrawn="1"/>
            </p:nvSpPr>
            <p:spPr bwMode="auto">
              <a:xfrm>
                <a:off x="0" y="1947"/>
                <a:ext cx="624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3374" name="Line 62"/>
              <p:cNvSpPr>
                <a:spLocks noChangeShapeType="1"/>
              </p:cNvSpPr>
              <p:nvPr userDrawn="1"/>
            </p:nvSpPr>
            <p:spPr bwMode="auto">
              <a:xfrm>
                <a:off x="0" y="1821"/>
                <a:ext cx="624" cy="0"/>
              </a:xfrm>
              <a:prstGeom prst="line">
                <a:avLst/>
              </a:prstGeom>
              <a:noFill/>
              <a:ln w="28575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3375" name="Line 63"/>
              <p:cNvSpPr>
                <a:spLocks noChangeShapeType="1"/>
              </p:cNvSpPr>
              <p:nvPr userDrawn="1"/>
            </p:nvSpPr>
            <p:spPr bwMode="auto">
              <a:xfrm>
                <a:off x="0" y="1740"/>
                <a:ext cx="624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3376" name="Line 64"/>
              <p:cNvSpPr>
                <a:spLocks noChangeShapeType="1"/>
              </p:cNvSpPr>
              <p:nvPr userDrawn="1"/>
            </p:nvSpPr>
            <p:spPr bwMode="auto">
              <a:xfrm>
                <a:off x="0" y="1926"/>
                <a:ext cx="624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3377" name="Line 65"/>
              <p:cNvSpPr>
                <a:spLocks noChangeShapeType="1"/>
              </p:cNvSpPr>
              <p:nvPr userDrawn="1"/>
            </p:nvSpPr>
            <p:spPr bwMode="auto">
              <a:xfrm>
                <a:off x="0" y="1614"/>
                <a:ext cx="624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3378" name="Line 66"/>
              <p:cNvSpPr>
                <a:spLocks noChangeShapeType="1"/>
              </p:cNvSpPr>
              <p:nvPr userDrawn="1"/>
            </p:nvSpPr>
            <p:spPr bwMode="auto">
              <a:xfrm>
                <a:off x="0" y="1668"/>
                <a:ext cx="624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3379" name="Line 67"/>
              <p:cNvSpPr>
                <a:spLocks noChangeShapeType="1"/>
              </p:cNvSpPr>
              <p:nvPr userDrawn="1"/>
            </p:nvSpPr>
            <p:spPr bwMode="auto">
              <a:xfrm>
                <a:off x="0" y="1866"/>
                <a:ext cx="624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3380" name="Line 68"/>
              <p:cNvSpPr>
                <a:spLocks noChangeShapeType="1"/>
              </p:cNvSpPr>
              <p:nvPr userDrawn="1"/>
            </p:nvSpPr>
            <p:spPr bwMode="auto">
              <a:xfrm>
                <a:off x="0" y="1845"/>
                <a:ext cx="624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3381" name="Line 69"/>
              <p:cNvSpPr>
                <a:spLocks noChangeShapeType="1"/>
              </p:cNvSpPr>
              <p:nvPr userDrawn="1"/>
            </p:nvSpPr>
            <p:spPr bwMode="auto">
              <a:xfrm>
                <a:off x="0" y="1437"/>
                <a:ext cx="624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3382" name="Line 70"/>
              <p:cNvSpPr>
                <a:spLocks noChangeShapeType="1"/>
              </p:cNvSpPr>
              <p:nvPr userDrawn="1"/>
            </p:nvSpPr>
            <p:spPr bwMode="auto">
              <a:xfrm>
                <a:off x="0" y="1473"/>
                <a:ext cx="624" cy="0"/>
              </a:xfrm>
              <a:prstGeom prst="line">
                <a:avLst/>
              </a:prstGeom>
              <a:noFill/>
              <a:ln w="38100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3383" name="Line 71"/>
              <p:cNvSpPr>
                <a:spLocks noChangeShapeType="1"/>
              </p:cNvSpPr>
              <p:nvPr userDrawn="1"/>
            </p:nvSpPr>
            <p:spPr bwMode="auto">
              <a:xfrm>
                <a:off x="0" y="1506"/>
                <a:ext cx="624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3384" name="Line 72"/>
              <p:cNvSpPr>
                <a:spLocks noChangeShapeType="1"/>
              </p:cNvSpPr>
              <p:nvPr userDrawn="1"/>
            </p:nvSpPr>
            <p:spPr bwMode="auto">
              <a:xfrm>
                <a:off x="0" y="1347"/>
                <a:ext cx="624" cy="0"/>
              </a:xfrm>
              <a:prstGeom prst="line">
                <a:avLst/>
              </a:prstGeom>
              <a:noFill/>
              <a:ln w="28575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3385" name="Line 73"/>
              <p:cNvSpPr>
                <a:spLocks noChangeShapeType="1"/>
              </p:cNvSpPr>
              <p:nvPr userDrawn="1"/>
            </p:nvSpPr>
            <p:spPr bwMode="auto">
              <a:xfrm>
                <a:off x="0" y="1392"/>
                <a:ext cx="624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3386" name="Line 74"/>
              <p:cNvSpPr>
                <a:spLocks noChangeShapeType="1"/>
              </p:cNvSpPr>
              <p:nvPr userDrawn="1"/>
            </p:nvSpPr>
            <p:spPr bwMode="auto">
              <a:xfrm>
                <a:off x="0" y="1016"/>
                <a:ext cx="624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3387" name="Line 75"/>
              <p:cNvSpPr>
                <a:spLocks noChangeShapeType="1"/>
              </p:cNvSpPr>
              <p:nvPr userDrawn="1"/>
            </p:nvSpPr>
            <p:spPr bwMode="auto">
              <a:xfrm>
                <a:off x="0" y="989"/>
                <a:ext cx="624" cy="0"/>
              </a:xfrm>
              <a:prstGeom prst="line">
                <a:avLst/>
              </a:prstGeom>
              <a:noFill/>
              <a:ln w="38100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3388" name="Line 76"/>
              <p:cNvSpPr>
                <a:spLocks noChangeShapeType="1"/>
              </p:cNvSpPr>
              <p:nvPr userDrawn="1"/>
            </p:nvSpPr>
            <p:spPr bwMode="auto">
              <a:xfrm>
                <a:off x="0" y="1244"/>
                <a:ext cx="624" cy="0"/>
              </a:xfrm>
              <a:prstGeom prst="line">
                <a:avLst/>
              </a:prstGeom>
              <a:noFill/>
              <a:ln w="28575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3389" name="Line 77"/>
              <p:cNvSpPr>
                <a:spLocks noChangeShapeType="1"/>
              </p:cNvSpPr>
              <p:nvPr userDrawn="1"/>
            </p:nvSpPr>
            <p:spPr bwMode="auto">
              <a:xfrm>
                <a:off x="0" y="1163"/>
                <a:ext cx="624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3390" name="Line 78"/>
              <p:cNvSpPr>
                <a:spLocks noChangeShapeType="1"/>
              </p:cNvSpPr>
              <p:nvPr userDrawn="1"/>
            </p:nvSpPr>
            <p:spPr bwMode="auto">
              <a:xfrm>
                <a:off x="0" y="1037"/>
                <a:ext cx="624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3391" name="Line 79"/>
              <p:cNvSpPr>
                <a:spLocks noChangeShapeType="1"/>
              </p:cNvSpPr>
              <p:nvPr userDrawn="1"/>
            </p:nvSpPr>
            <p:spPr bwMode="auto">
              <a:xfrm>
                <a:off x="0" y="1091"/>
                <a:ext cx="624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3392" name="Line 80"/>
              <p:cNvSpPr>
                <a:spLocks noChangeShapeType="1"/>
              </p:cNvSpPr>
              <p:nvPr userDrawn="1"/>
            </p:nvSpPr>
            <p:spPr bwMode="auto">
              <a:xfrm>
                <a:off x="0" y="1289"/>
                <a:ext cx="624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3393" name="Line 81"/>
              <p:cNvSpPr>
                <a:spLocks noChangeShapeType="1"/>
              </p:cNvSpPr>
              <p:nvPr userDrawn="1"/>
            </p:nvSpPr>
            <p:spPr bwMode="auto">
              <a:xfrm>
                <a:off x="0" y="1268"/>
                <a:ext cx="624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3394" name="Line 82"/>
              <p:cNvSpPr>
                <a:spLocks noChangeShapeType="1"/>
              </p:cNvSpPr>
              <p:nvPr userDrawn="1"/>
            </p:nvSpPr>
            <p:spPr bwMode="auto">
              <a:xfrm>
                <a:off x="0" y="860"/>
                <a:ext cx="624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3395" name="Line 83"/>
              <p:cNvSpPr>
                <a:spLocks noChangeShapeType="1"/>
              </p:cNvSpPr>
              <p:nvPr userDrawn="1"/>
            </p:nvSpPr>
            <p:spPr bwMode="auto">
              <a:xfrm>
                <a:off x="0" y="896"/>
                <a:ext cx="624" cy="0"/>
              </a:xfrm>
              <a:prstGeom prst="line">
                <a:avLst/>
              </a:prstGeom>
              <a:noFill/>
              <a:ln w="38100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3396" name="Line 84"/>
              <p:cNvSpPr>
                <a:spLocks noChangeShapeType="1"/>
              </p:cNvSpPr>
              <p:nvPr userDrawn="1"/>
            </p:nvSpPr>
            <p:spPr bwMode="auto">
              <a:xfrm>
                <a:off x="0" y="929"/>
                <a:ext cx="624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3397" name="Line 85"/>
              <p:cNvSpPr>
                <a:spLocks noChangeShapeType="1"/>
              </p:cNvSpPr>
              <p:nvPr userDrawn="1"/>
            </p:nvSpPr>
            <p:spPr bwMode="auto">
              <a:xfrm>
                <a:off x="0" y="770"/>
                <a:ext cx="624" cy="0"/>
              </a:xfrm>
              <a:prstGeom prst="line">
                <a:avLst/>
              </a:prstGeom>
              <a:noFill/>
              <a:ln w="28575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3398" name="Line 86"/>
              <p:cNvSpPr>
                <a:spLocks noChangeShapeType="1"/>
              </p:cNvSpPr>
              <p:nvPr userDrawn="1"/>
            </p:nvSpPr>
            <p:spPr bwMode="auto">
              <a:xfrm>
                <a:off x="0" y="815"/>
                <a:ext cx="624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3399" name="Line 87"/>
              <p:cNvSpPr>
                <a:spLocks noChangeShapeType="1"/>
              </p:cNvSpPr>
              <p:nvPr userDrawn="1"/>
            </p:nvSpPr>
            <p:spPr bwMode="auto">
              <a:xfrm>
                <a:off x="0" y="718"/>
                <a:ext cx="624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3400" name="Line 88"/>
              <p:cNvSpPr>
                <a:spLocks noChangeShapeType="1"/>
              </p:cNvSpPr>
              <p:nvPr userDrawn="1"/>
            </p:nvSpPr>
            <p:spPr bwMode="auto">
              <a:xfrm>
                <a:off x="0" y="646"/>
                <a:ext cx="624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3401" name="Line 89"/>
              <p:cNvSpPr>
                <a:spLocks noChangeShapeType="1"/>
              </p:cNvSpPr>
              <p:nvPr userDrawn="1"/>
            </p:nvSpPr>
            <p:spPr bwMode="auto">
              <a:xfrm>
                <a:off x="0" y="522"/>
                <a:ext cx="624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3402" name="Line 90"/>
              <p:cNvSpPr>
                <a:spLocks noChangeShapeType="1"/>
              </p:cNvSpPr>
              <p:nvPr userDrawn="1"/>
            </p:nvSpPr>
            <p:spPr bwMode="auto">
              <a:xfrm>
                <a:off x="0" y="558"/>
                <a:ext cx="624" cy="0"/>
              </a:xfrm>
              <a:prstGeom prst="line">
                <a:avLst/>
              </a:prstGeom>
              <a:noFill/>
              <a:ln w="38100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3403" name="Line 91"/>
              <p:cNvSpPr>
                <a:spLocks noChangeShapeType="1"/>
              </p:cNvSpPr>
              <p:nvPr userDrawn="1"/>
            </p:nvSpPr>
            <p:spPr bwMode="auto">
              <a:xfrm>
                <a:off x="0" y="591"/>
                <a:ext cx="624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3404" name="Line 92"/>
              <p:cNvSpPr>
                <a:spLocks noChangeShapeType="1"/>
              </p:cNvSpPr>
              <p:nvPr userDrawn="1"/>
            </p:nvSpPr>
            <p:spPr bwMode="auto">
              <a:xfrm>
                <a:off x="0" y="432"/>
                <a:ext cx="624" cy="0"/>
              </a:xfrm>
              <a:prstGeom prst="line">
                <a:avLst/>
              </a:prstGeom>
              <a:noFill/>
              <a:ln w="28575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3405" name="Line 93"/>
              <p:cNvSpPr>
                <a:spLocks noChangeShapeType="1"/>
              </p:cNvSpPr>
              <p:nvPr userDrawn="1"/>
            </p:nvSpPr>
            <p:spPr bwMode="auto">
              <a:xfrm>
                <a:off x="0" y="384"/>
                <a:ext cx="624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3406" name="Line 94"/>
              <p:cNvSpPr>
                <a:spLocks noChangeShapeType="1"/>
              </p:cNvSpPr>
              <p:nvPr userDrawn="1"/>
            </p:nvSpPr>
            <p:spPr bwMode="auto">
              <a:xfrm>
                <a:off x="0" y="477"/>
                <a:ext cx="624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3407" name="Line 95"/>
              <p:cNvSpPr>
                <a:spLocks noChangeShapeType="1"/>
              </p:cNvSpPr>
              <p:nvPr userDrawn="1"/>
            </p:nvSpPr>
            <p:spPr bwMode="auto">
              <a:xfrm>
                <a:off x="0" y="339"/>
                <a:ext cx="624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3408" name="Line 96"/>
              <p:cNvSpPr>
                <a:spLocks noChangeShapeType="1"/>
              </p:cNvSpPr>
              <p:nvPr userDrawn="1"/>
            </p:nvSpPr>
            <p:spPr bwMode="auto">
              <a:xfrm>
                <a:off x="0" y="318"/>
                <a:ext cx="624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3409" name="Line 97"/>
              <p:cNvSpPr>
                <a:spLocks noChangeShapeType="1"/>
              </p:cNvSpPr>
              <p:nvPr userDrawn="1"/>
            </p:nvSpPr>
            <p:spPr bwMode="auto">
              <a:xfrm>
                <a:off x="0" y="258"/>
                <a:ext cx="624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3410" name="Line 98"/>
              <p:cNvSpPr>
                <a:spLocks noChangeShapeType="1"/>
              </p:cNvSpPr>
              <p:nvPr userDrawn="1"/>
            </p:nvSpPr>
            <p:spPr bwMode="auto">
              <a:xfrm>
                <a:off x="0" y="70"/>
                <a:ext cx="624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3411" name="Line 99"/>
              <p:cNvSpPr>
                <a:spLocks noChangeShapeType="1"/>
              </p:cNvSpPr>
              <p:nvPr userDrawn="1"/>
            </p:nvSpPr>
            <p:spPr bwMode="auto">
              <a:xfrm>
                <a:off x="0" y="43"/>
                <a:ext cx="624" cy="0"/>
              </a:xfrm>
              <a:prstGeom prst="line">
                <a:avLst/>
              </a:prstGeom>
              <a:noFill/>
              <a:ln w="38100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3412" name="Line 100"/>
              <p:cNvSpPr>
                <a:spLocks noChangeShapeType="1"/>
              </p:cNvSpPr>
              <p:nvPr userDrawn="1"/>
            </p:nvSpPr>
            <p:spPr bwMode="auto">
              <a:xfrm>
                <a:off x="0" y="91"/>
                <a:ext cx="624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3413" name="Line 101"/>
              <p:cNvSpPr>
                <a:spLocks noChangeShapeType="1"/>
              </p:cNvSpPr>
              <p:nvPr userDrawn="1"/>
            </p:nvSpPr>
            <p:spPr bwMode="auto">
              <a:xfrm>
                <a:off x="0" y="145"/>
                <a:ext cx="624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3414" name="Line 102"/>
              <p:cNvSpPr>
                <a:spLocks noChangeShapeType="1"/>
              </p:cNvSpPr>
              <p:nvPr userDrawn="1"/>
            </p:nvSpPr>
            <p:spPr bwMode="auto">
              <a:xfrm>
                <a:off x="0" y="202"/>
                <a:ext cx="624" cy="0"/>
              </a:xfrm>
              <a:prstGeom prst="line">
                <a:avLst/>
              </a:prstGeom>
              <a:noFill/>
              <a:ln w="38100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</p:grpSp>
      <p:sp>
        <p:nvSpPr>
          <p:cNvPr id="13415" name="Rectangle 103"/>
          <p:cNvSpPr>
            <a:spLocks noGrp="1" noChangeArrowheads="1"/>
          </p:cNvSpPr>
          <p:nvPr>
            <p:ph type="dt" sz="half" idx="2"/>
          </p:nvPr>
        </p:nvSpPr>
        <p:spPr>
          <a:xfrm>
            <a:off x="1387475" y="6357938"/>
            <a:ext cx="1905000" cy="457200"/>
          </a:xfr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13416" name="Rectangle 104"/>
          <p:cNvSpPr>
            <a:spLocks noGrp="1" noChangeArrowheads="1"/>
          </p:cNvSpPr>
          <p:nvPr>
            <p:ph type="ftr" sz="quarter" idx="3"/>
          </p:nvPr>
        </p:nvSpPr>
        <p:spPr>
          <a:xfrm>
            <a:off x="3722688" y="6357938"/>
            <a:ext cx="2271712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13417" name="Rectangle 105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464300" y="6361113"/>
            <a:ext cx="1906588" cy="457200"/>
          </a:xfrm>
        </p:spPr>
        <p:txBody>
          <a:bodyPr/>
          <a:lstStyle>
            <a:lvl1pPr>
              <a:defRPr/>
            </a:lvl1pPr>
          </a:lstStyle>
          <a:p>
            <a:fld id="{F8AB579B-55A8-420A-9544-881568F56F55}" type="slidenum">
              <a:rPr lang="zh-CN" altLang="en-US"/>
              <a:pPr/>
              <a:t>‹#›</a:t>
            </a:fld>
            <a:endParaRPr lang="en-US" altLang="zh-CN"/>
          </a:p>
        </p:txBody>
      </p:sp>
      <p:sp>
        <p:nvSpPr>
          <p:cNvPr id="13418" name="Rectangle 106"/>
          <p:cNvSpPr>
            <a:spLocks noGrp="1" noChangeArrowheads="1"/>
          </p:cNvSpPr>
          <p:nvPr>
            <p:ph type="ctrTitle"/>
          </p:nvPr>
        </p:nvSpPr>
        <p:spPr>
          <a:xfrm>
            <a:off x="1169988" y="1046163"/>
            <a:ext cx="7380287" cy="1012825"/>
          </a:xfrm>
        </p:spPr>
        <p:txBody>
          <a:bodyPr/>
          <a:lstStyle>
            <a:lvl1pPr>
              <a:defRPr sz="4000"/>
            </a:lvl1pPr>
          </a:lstStyle>
          <a:p>
            <a:pPr lvl="0"/>
            <a:r>
              <a:rPr lang="zh-CN" altLang="en-US" noProof="0" smtClean="0"/>
              <a:t>单击此处编辑母版标题样式</a:t>
            </a:r>
          </a:p>
        </p:txBody>
      </p:sp>
      <p:sp>
        <p:nvSpPr>
          <p:cNvPr id="13419" name="Rectangle 107"/>
          <p:cNvSpPr>
            <a:spLocks noGrp="1" noChangeArrowheads="1"/>
          </p:cNvSpPr>
          <p:nvPr>
            <p:ph type="subTitle" idx="1"/>
          </p:nvPr>
        </p:nvSpPr>
        <p:spPr>
          <a:xfrm>
            <a:off x="1566863" y="2693988"/>
            <a:ext cx="6662737" cy="2994025"/>
          </a:xfrm>
        </p:spPr>
        <p:txBody>
          <a:bodyPr/>
          <a:lstStyle>
            <a:lvl1pPr marL="0" indent="0" algn="ctr">
              <a:buFont typeface="Wingdings" panose="05000000000000000000" pitchFamily="2" charset="2"/>
              <a:buNone/>
              <a:defRPr/>
            </a:lvl1pPr>
          </a:lstStyle>
          <a:p>
            <a:pPr lvl="0"/>
            <a:r>
              <a:rPr lang="zh-CN" altLang="en-US" noProof="0" smtClean="0"/>
              <a:t>单击此处编辑母版副标题样式</a:t>
            </a:r>
          </a:p>
        </p:txBody>
      </p:sp>
      <p:sp>
        <p:nvSpPr>
          <p:cNvPr id="13420" name="Rectangle 108"/>
          <p:cNvSpPr>
            <a:spLocks noChangeArrowheads="1"/>
          </p:cNvSpPr>
          <p:nvPr/>
        </p:nvSpPr>
        <p:spPr bwMode="auto">
          <a:xfrm>
            <a:off x="3017838" y="2120900"/>
            <a:ext cx="5662612" cy="77788"/>
          </a:xfrm>
          <a:prstGeom prst="rect">
            <a:avLst/>
          </a:prstGeom>
          <a:solidFill>
            <a:schemeClr val="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zh-CN" altLang="en-US"/>
          </a:p>
        </p:txBody>
      </p:sp>
      <p:sp>
        <p:nvSpPr>
          <p:cNvPr id="13421" name="Rectangle 109"/>
          <p:cNvSpPr>
            <a:spLocks noChangeArrowheads="1"/>
          </p:cNvSpPr>
          <p:nvPr/>
        </p:nvSpPr>
        <p:spPr bwMode="auto">
          <a:xfrm>
            <a:off x="1098550" y="862013"/>
            <a:ext cx="5662613" cy="77787"/>
          </a:xfrm>
          <a:prstGeom prst="rect">
            <a:avLst/>
          </a:prstGeom>
          <a:solidFill>
            <a:schemeClr val="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7" dur="500"/>
                                        <p:tgtEl>
                                          <p:spTgt spid="134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11" dur="500"/>
                                        <p:tgtEl>
                                          <p:spTgt spid="134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420" grpId="0" animBg="1" autoUpdateAnimBg="0"/>
      <p:bldP spid="13421" grpId="0" animBg="1" autoUpdateAnimBg="0"/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8012947-75E7-4C16-B366-2A7FB7243630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2883753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778625" y="609600"/>
            <a:ext cx="1989138" cy="5486400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09625" y="609600"/>
            <a:ext cx="5816600" cy="5486400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745274C-7B04-461F-8077-A4687FC382E1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3588464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F732BAB-8CF8-479F-87F9-195B62DF6831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7575166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E530EBA-7F04-4A7B-921E-91CEC63A3972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9271926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09625" y="2214563"/>
            <a:ext cx="3902075" cy="3881437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864100" y="2214563"/>
            <a:ext cx="3903663" cy="3881437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6B237DB-83D3-4A1F-80D5-51254F958011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2647640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15D80B-EB3D-4366-873B-46CE42F2CD1E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5669130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8EBD869-550C-4C09-B14F-8F6908F4C98B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0052485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3E62118-3A30-41B1-BECB-9F43775442E4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5682153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AEC91EE-0E57-4E0E-8DA4-CB80E0B6DE88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238977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D4CDE30-C843-4384-98FA-64A2F4DE6D4E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9184766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290" name="Group 2"/>
          <p:cNvGrpSpPr>
            <a:grpSpLocks/>
          </p:cNvGrpSpPr>
          <p:nvPr/>
        </p:nvGrpSpPr>
        <p:grpSpPr bwMode="auto">
          <a:xfrm>
            <a:off x="0" y="68263"/>
            <a:ext cx="8915400" cy="6713537"/>
            <a:chOff x="0" y="43"/>
            <a:chExt cx="5616" cy="4229"/>
          </a:xfrm>
        </p:grpSpPr>
        <p:grpSp>
          <p:nvGrpSpPr>
            <p:cNvPr id="12291" name="Group 3"/>
            <p:cNvGrpSpPr>
              <a:grpSpLocks/>
            </p:cNvGrpSpPr>
            <p:nvPr userDrawn="1"/>
          </p:nvGrpSpPr>
          <p:grpSpPr bwMode="auto">
            <a:xfrm>
              <a:off x="0" y="43"/>
              <a:ext cx="408" cy="4229"/>
              <a:chOff x="0" y="43"/>
              <a:chExt cx="5760" cy="4229"/>
            </a:xfrm>
          </p:grpSpPr>
          <p:sp>
            <p:nvSpPr>
              <p:cNvPr id="12292" name="Line 4"/>
              <p:cNvSpPr>
                <a:spLocks noChangeShapeType="1"/>
              </p:cNvSpPr>
              <p:nvPr userDrawn="1"/>
            </p:nvSpPr>
            <p:spPr bwMode="auto">
              <a:xfrm>
                <a:off x="0" y="4203"/>
                <a:ext cx="5760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2293" name="Line 5"/>
              <p:cNvSpPr>
                <a:spLocks noChangeShapeType="1"/>
              </p:cNvSpPr>
              <p:nvPr userDrawn="1"/>
            </p:nvSpPr>
            <p:spPr bwMode="auto">
              <a:xfrm>
                <a:off x="0" y="4239"/>
                <a:ext cx="5760" cy="0"/>
              </a:xfrm>
              <a:prstGeom prst="line">
                <a:avLst/>
              </a:prstGeom>
              <a:noFill/>
              <a:ln w="38100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2294" name="Line 6"/>
              <p:cNvSpPr>
                <a:spLocks noChangeShapeType="1"/>
              </p:cNvSpPr>
              <p:nvPr userDrawn="1"/>
            </p:nvSpPr>
            <p:spPr bwMode="auto">
              <a:xfrm>
                <a:off x="0" y="4272"/>
                <a:ext cx="5760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2295" name="Line 7"/>
              <p:cNvSpPr>
                <a:spLocks noChangeShapeType="1"/>
              </p:cNvSpPr>
              <p:nvPr userDrawn="1"/>
            </p:nvSpPr>
            <p:spPr bwMode="auto">
              <a:xfrm>
                <a:off x="0" y="4113"/>
                <a:ext cx="5760" cy="0"/>
              </a:xfrm>
              <a:prstGeom prst="line">
                <a:avLst/>
              </a:prstGeom>
              <a:noFill/>
              <a:ln w="28575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2296" name="Line 8"/>
              <p:cNvSpPr>
                <a:spLocks noChangeShapeType="1"/>
              </p:cNvSpPr>
              <p:nvPr userDrawn="1"/>
            </p:nvSpPr>
            <p:spPr bwMode="auto">
              <a:xfrm>
                <a:off x="0" y="4065"/>
                <a:ext cx="5760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2297" name="Line 9"/>
              <p:cNvSpPr>
                <a:spLocks noChangeShapeType="1"/>
              </p:cNvSpPr>
              <p:nvPr userDrawn="1"/>
            </p:nvSpPr>
            <p:spPr bwMode="auto">
              <a:xfrm>
                <a:off x="0" y="4158"/>
                <a:ext cx="5760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2298" name="Line 10"/>
              <p:cNvSpPr>
                <a:spLocks noChangeShapeType="1"/>
              </p:cNvSpPr>
              <p:nvPr userDrawn="1"/>
            </p:nvSpPr>
            <p:spPr bwMode="auto">
              <a:xfrm>
                <a:off x="0" y="3666"/>
                <a:ext cx="5760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2299" name="Line 11"/>
              <p:cNvSpPr>
                <a:spLocks noChangeShapeType="1"/>
              </p:cNvSpPr>
              <p:nvPr userDrawn="1"/>
            </p:nvSpPr>
            <p:spPr bwMode="auto">
              <a:xfrm>
                <a:off x="0" y="3639"/>
                <a:ext cx="5760" cy="0"/>
              </a:xfrm>
              <a:prstGeom prst="line">
                <a:avLst/>
              </a:prstGeom>
              <a:noFill/>
              <a:ln w="38100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2300" name="Line 12"/>
              <p:cNvSpPr>
                <a:spLocks noChangeShapeType="1"/>
              </p:cNvSpPr>
              <p:nvPr userDrawn="1"/>
            </p:nvSpPr>
            <p:spPr bwMode="auto">
              <a:xfrm>
                <a:off x="0" y="4020"/>
                <a:ext cx="5760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2301" name="Line 13"/>
              <p:cNvSpPr>
                <a:spLocks noChangeShapeType="1"/>
              </p:cNvSpPr>
              <p:nvPr userDrawn="1"/>
            </p:nvSpPr>
            <p:spPr bwMode="auto">
              <a:xfrm>
                <a:off x="0" y="3894"/>
                <a:ext cx="5760" cy="0"/>
              </a:xfrm>
              <a:prstGeom prst="line">
                <a:avLst/>
              </a:prstGeom>
              <a:noFill/>
              <a:ln w="28575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2302" name="Line 14"/>
              <p:cNvSpPr>
                <a:spLocks noChangeShapeType="1"/>
              </p:cNvSpPr>
              <p:nvPr userDrawn="1"/>
            </p:nvSpPr>
            <p:spPr bwMode="auto">
              <a:xfrm>
                <a:off x="0" y="3813"/>
                <a:ext cx="5760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2303" name="Line 15"/>
              <p:cNvSpPr>
                <a:spLocks noChangeShapeType="1"/>
              </p:cNvSpPr>
              <p:nvPr userDrawn="1"/>
            </p:nvSpPr>
            <p:spPr bwMode="auto">
              <a:xfrm>
                <a:off x="0" y="3999"/>
                <a:ext cx="5760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2304" name="Line 16"/>
              <p:cNvSpPr>
                <a:spLocks noChangeShapeType="1"/>
              </p:cNvSpPr>
              <p:nvPr userDrawn="1"/>
            </p:nvSpPr>
            <p:spPr bwMode="auto">
              <a:xfrm>
                <a:off x="0" y="3687"/>
                <a:ext cx="5760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2305" name="Line 17"/>
              <p:cNvSpPr>
                <a:spLocks noChangeShapeType="1"/>
              </p:cNvSpPr>
              <p:nvPr userDrawn="1"/>
            </p:nvSpPr>
            <p:spPr bwMode="auto">
              <a:xfrm>
                <a:off x="0" y="3741"/>
                <a:ext cx="5760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2306" name="Line 18"/>
              <p:cNvSpPr>
                <a:spLocks noChangeShapeType="1"/>
              </p:cNvSpPr>
              <p:nvPr userDrawn="1"/>
            </p:nvSpPr>
            <p:spPr bwMode="auto">
              <a:xfrm>
                <a:off x="0" y="3939"/>
                <a:ext cx="5760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2307" name="Line 19"/>
              <p:cNvSpPr>
                <a:spLocks noChangeShapeType="1"/>
              </p:cNvSpPr>
              <p:nvPr userDrawn="1"/>
            </p:nvSpPr>
            <p:spPr bwMode="auto">
              <a:xfrm>
                <a:off x="0" y="3918"/>
                <a:ext cx="5760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2308" name="Line 20"/>
              <p:cNvSpPr>
                <a:spLocks noChangeShapeType="1"/>
              </p:cNvSpPr>
              <p:nvPr userDrawn="1"/>
            </p:nvSpPr>
            <p:spPr bwMode="auto">
              <a:xfrm>
                <a:off x="0" y="3510"/>
                <a:ext cx="5760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2309" name="Line 21"/>
              <p:cNvSpPr>
                <a:spLocks noChangeShapeType="1"/>
              </p:cNvSpPr>
              <p:nvPr userDrawn="1"/>
            </p:nvSpPr>
            <p:spPr bwMode="auto">
              <a:xfrm>
                <a:off x="0" y="3546"/>
                <a:ext cx="5760" cy="0"/>
              </a:xfrm>
              <a:prstGeom prst="line">
                <a:avLst/>
              </a:prstGeom>
              <a:noFill/>
              <a:ln w="38100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2310" name="Line 22"/>
              <p:cNvSpPr>
                <a:spLocks noChangeShapeType="1"/>
              </p:cNvSpPr>
              <p:nvPr userDrawn="1"/>
            </p:nvSpPr>
            <p:spPr bwMode="auto">
              <a:xfrm>
                <a:off x="0" y="3579"/>
                <a:ext cx="5760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2311" name="Line 23"/>
              <p:cNvSpPr>
                <a:spLocks noChangeShapeType="1"/>
              </p:cNvSpPr>
              <p:nvPr userDrawn="1"/>
            </p:nvSpPr>
            <p:spPr bwMode="auto">
              <a:xfrm>
                <a:off x="0" y="3420"/>
                <a:ext cx="5760" cy="0"/>
              </a:xfrm>
              <a:prstGeom prst="line">
                <a:avLst/>
              </a:prstGeom>
              <a:noFill/>
              <a:ln w="28575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2312" name="Line 24"/>
              <p:cNvSpPr>
                <a:spLocks noChangeShapeType="1"/>
              </p:cNvSpPr>
              <p:nvPr userDrawn="1"/>
            </p:nvSpPr>
            <p:spPr bwMode="auto">
              <a:xfrm>
                <a:off x="0" y="3372"/>
                <a:ext cx="5760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2313" name="Line 25"/>
              <p:cNvSpPr>
                <a:spLocks noChangeShapeType="1"/>
              </p:cNvSpPr>
              <p:nvPr userDrawn="1"/>
            </p:nvSpPr>
            <p:spPr bwMode="auto">
              <a:xfrm>
                <a:off x="0" y="3465"/>
                <a:ext cx="5760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2314" name="Line 26"/>
              <p:cNvSpPr>
                <a:spLocks noChangeShapeType="1"/>
              </p:cNvSpPr>
              <p:nvPr userDrawn="1"/>
            </p:nvSpPr>
            <p:spPr bwMode="auto">
              <a:xfrm>
                <a:off x="0" y="2973"/>
                <a:ext cx="5760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2315" name="Line 27"/>
              <p:cNvSpPr>
                <a:spLocks noChangeShapeType="1"/>
              </p:cNvSpPr>
              <p:nvPr userDrawn="1"/>
            </p:nvSpPr>
            <p:spPr bwMode="auto">
              <a:xfrm>
                <a:off x="0" y="2946"/>
                <a:ext cx="5760" cy="0"/>
              </a:xfrm>
              <a:prstGeom prst="line">
                <a:avLst/>
              </a:prstGeom>
              <a:noFill/>
              <a:ln w="38100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2316" name="Line 28"/>
              <p:cNvSpPr>
                <a:spLocks noChangeShapeType="1"/>
              </p:cNvSpPr>
              <p:nvPr userDrawn="1"/>
            </p:nvSpPr>
            <p:spPr bwMode="auto">
              <a:xfrm>
                <a:off x="0" y="3327"/>
                <a:ext cx="5760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2317" name="Line 29"/>
              <p:cNvSpPr>
                <a:spLocks noChangeShapeType="1"/>
              </p:cNvSpPr>
              <p:nvPr userDrawn="1"/>
            </p:nvSpPr>
            <p:spPr bwMode="auto">
              <a:xfrm>
                <a:off x="0" y="3201"/>
                <a:ext cx="5760" cy="0"/>
              </a:xfrm>
              <a:prstGeom prst="line">
                <a:avLst/>
              </a:prstGeom>
              <a:noFill/>
              <a:ln w="28575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2318" name="Line 30"/>
              <p:cNvSpPr>
                <a:spLocks noChangeShapeType="1"/>
              </p:cNvSpPr>
              <p:nvPr userDrawn="1"/>
            </p:nvSpPr>
            <p:spPr bwMode="auto">
              <a:xfrm>
                <a:off x="0" y="3120"/>
                <a:ext cx="5760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2319" name="Line 31"/>
              <p:cNvSpPr>
                <a:spLocks noChangeShapeType="1"/>
              </p:cNvSpPr>
              <p:nvPr userDrawn="1"/>
            </p:nvSpPr>
            <p:spPr bwMode="auto">
              <a:xfrm>
                <a:off x="0" y="3306"/>
                <a:ext cx="5760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2320" name="Line 32"/>
              <p:cNvSpPr>
                <a:spLocks noChangeShapeType="1"/>
              </p:cNvSpPr>
              <p:nvPr userDrawn="1"/>
            </p:nvSpPr>
            <p:spPr bwMode="auto">
              <a:xfrm>
                <a:off x="0" y="2994"/>
                <a:ext cx="5760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2321" name="Line 33"/>
              <p:cNvSpPr>
                <a:spLocks noChangeShapeType="1"/>
              </p:cNvSpPr>
              <p:nvPr userDrawn="1"/>
            </p:nvSpPr>
            <p:spPr bwMode="auto">
              <a:xfrm>
                <a:off x="0" y="3048"/>
                <a:ext cx="5760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2322" name="Line 34"/>
              <p:cNvSpPr>
                <a:spLocks noChangeShapeType="1"/>
              </p:cNvSpPr>
              <p:nvPr userDrawn="1"/>
            </p:nvSpPr>
            <p:spPr bwMode="auto">
              <a:xfrm>
                <a:off x="0" y="3246"/>
                <a:ext cx="5760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2323" name="Line 35"/>
              <p:cNvSpPr>
                <a:spLocks noChangeShapeType="1"/>
              </p:cNvSpPr>
              <p:nvPr userDrawn="1"/>
            </p:nvSpPr>
            <p:spPr bwMode="auto">
              <a:xfrm>
                <a:off x="0" y="3225"/>
                <a:ext cx="5760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2324" name="Line 36"/>
              <p:cNvSpPr>
                <a:spLocks noChangeShapeType="1"/>
              </p:cNvSpPr>
              <p:nvPr userDrawn="1"/>
            </p:nvSpPr>
            <p:spPr bwMode="auto">
              <a:xfrm>
                <a:off x="0" y="2831"/>
                <a:ext cx="5760" cy="0"/>
              </a:xfrm>
              <a:prstGeom prst="line">
                <a:avLst/>
              </a:prstGeom>
              <a:noFill/>
              <a:ln w="28575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2325" name="Line 37"/>
              <p:cNvSpPr>
                <a:spLocks noChangeShapeType="1"/>
              </p:cNvSpPr>
              <p:nvPr userDrawn="1"/>
            </p:nvSpPr>
            <p:spPr bwMode="auto">
              <a:xfrm>
                <a:off x="0" y="2750"/>
                <a:ext cx="5760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2326" name="Line 38"/>
              <p:cNvSpPr>
                <a:spLocks noChangeShapeType="1"/>
              </p:cNvSpPr>
              <p:nvPr userDrawn="1"/>
            </p:nvSpPr>
            <p:spPr bwMode="auto">
              <a:xfrm>
                <a:off x="0" y="2678"/>
                <a:ext cx="5760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2327" name="Line 39"/>
              <p:cNvSpPr>
                <a:spLocks noChangeShapeType="1"/>
              </p:cNvSpPr>
              <p:nvPr userDrawn="1"/>
            </p:nvSpPr>
            <p:spPr bwMode="auto">
              <a:xfrm>
                <a:off x="0" y="2876"/>
                <a:ext cx="5760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2328" name="Line 40"/>
              <p:cNvSpPr>
                <a:spLocks noChangeShapeType="1"/>
              </p:cNvSpPr>
              <p:nvPr userDrawn="1"/>
            </p:nvSpPr>
            <p:spPr bwMode="auto">
              <a:xfrm>
                <a:off x="0" y="2855"/>
                <a:ext cx="5760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2329" name="Line 41"/>
              <p:cNvSpPr>
                <a:spLocks noChangeShapeType="1"/>
              </p:cNvSpPr>
              <p:nvPr userDrawn="1"/>
            </p:nvSpPr>
            <p:spPr bwMode="auto">
              <a:xfrm>
                <a:off x="0" y="2554"/>
                <a:ext cx="5760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2330" name="Line 42"/>
              <p:cNvSpPr>
                <a:spLocks noChangeShapeType="1"/>
              </p:cNvSpPr>
              <p:nvPr userDrawn="1"/>
            </p:nvSpPr>
            <p:spPr bwMode="auto">
              <a:xfrm>
                <a:off x="0" y="2590"/>
                <a:ext cx="5760" cy="0"/>
              </a:xfrm>
              <a:prstGeom prst="line">
                <a:avLst/>
              </a:prstGeom>
              <a:noFill/>
              <a:ln w="38100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2331" name="Line 43"/>
              <p:cNvSpPr>
                <a:spLocks noChangeShapeType="1"/>
              </p:cNvSpPr>
              <p:nvPr userDrawn="1"/>
            </p:nvSpPr>
            <p:spPr bwMode="auto">
              <a:xfrm>
                <a:off x="0" y="2623"/>
                <a:ext cx="5760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2332" name="Line 44"/>
              <p:cNvSpPr>
                <a:spLocks noChangeShapeType="1"/>
              </p:cNvSpPr>
              <p:nvPr userDrawn="1"/>
            </p:nvSpPr>
            <p:spPr bwMode="auto">
              <a:xfrm>
                <a:off x="0" y="2464"/>
                <a:ext cx="5760" cy="0"/>
              </a:xfrm>
              <a:prstGeom prst="line">
                <a:avLst/>
              </a:prstGeom>
              <a:noFill/>
              <a:ln w="28575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2333" name="Line 45"/>
              <p:cNvSpPr>
                <a:spLocks noChangeShapeType="1"/>
              </p:cNvSpPr>
              <p:nvPr userDrawn="1"/>
            </p:nvSpPr>
            <p:spPr bwMode="auto">
              <a:xfrm>
                <a:off x="0" y="2416"/>
                <a:ext cx="5760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2334" name="Line 46"/>
              <p:cNvSpPr>
                <a:spLocks noChangeShapeType="1"/>
              </p:cNvSpPr>
              <p:nvPr userDrawn="1"/>
            </p:nvSpPr>
            <p:spPr bwMode="auto">
              <a:xfrm>
                <a:off x="0" y="2509"/>
                <a:ext cx="5760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2335" name="Line 47"/>
              <p:cNvSpPr>
                <a:spLocks noChangeShapeType="1"/>
              </p:cNvSpPr>
              <p:nvPr userDrawn="1"/>
            </p:nvSpPr>
            <p:spPr bwMode="auto">
              <a:xfrm>
                <a:off x="0" y="2371"/>
                <a:ext cx="5760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2336" name="Line 48"/>
              <p:cNvSpPr>
                <a:spLocks noChangeShapeType="1"/>
              </p:cNvSpPr>
              <p:nvPr userDrawn="1"/>
            </p:nvSpPr>
            <p:spPr bwMode="auto">
              <a:xfrm>
                <a:off x="0" y="2245"/>
                <a:ext cx="5760" cy="0"/>
              </a:xfrm>
              <a:prstGeom prst="line">
                <a:avLst/>
              </a:prstGeom>
              <a:noFill/>
              <a:ln w="28575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2337" name="Line 49"/>
              <p:cNvSpPr>
                <a:spLocks noChangeShapeType="1"/>
              </p:cNvSpPr>
              <p:nvPr userDrawn="1"/>
            </p:nvSpPr>
            <p:spPr bwMode="auto">
              <a:xfrm>
                <a:off x="0" y="2350"/>
                <a:ext cx="5760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2338" name="Line 50"/>
              <p:cNvSpPr>
                <a:spLocks noChangeShapeType="1"/>
              </p:cNvSpPr>
              <p:nvPr userDrawn="1"/>
            </p:nvSpPr>
            <p:spPr bwMode="auto">
              <a:xfrm>
                <a:off x="0" y="2290"/>
                <a:ext cx="5760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2339" name="Line 51"/>
              <p:cNvSpPr>
                <a:spLocks noChangeShapeType="1"/>
              </p:cNvSpPr>
              <p:nvPr userDrawn="1"/>
            </p:nvSpPr>
            <p:spPr bwMode="auto">
              <a:xfrm>
                <a:off x="0" y="2269"/>
                <a:ext cx="5760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2340" name="Line 52"/>
              <p:cNvSpPr>
                <a:spLocks noChangeShapeType="1"/>
              </p:cNvSpPr>
              <p:nvPr userDrawn="1"/>
            </p:nvSpPr>
            <p:spPr bwMode="auto">
              <a:xfrm>
                <a:off x="0" y="2130"/>
                <a:ext cx="5760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2341" name="Line 53"/>
              <p:cNvSpPr>
                <a:spLocks noChangeShapeType="1"/>
              </p:cNvSpPr>
              <p:nvPr userDrawn="1"/>
            </p:nvSpPr>
            <p:spPr bwMode="auto">
              <a:xfrm>
                <a:off x="0" y="2166"/>
                <a:ext cx="5760" cy="0"/>
              </a:xfrm>
              <a:prstGeom prst="line">
                <a:avLst/>
              </a:prstGeom>
              <a:noFill/>
              <a:ln w="38100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2342" name="Line 54"/>
              <p:cNvSpPr>
                <a:spLocks noChangeShapeType="1"/>
              </p:cNvSpPr>
              <p:nvPr userDrawn="1"/>
            </p:nvSpPr>
            <p:spPr bwMode="auto">
              <a:xfrm>
                <a:off x="0" y="2199"/>
                <a:ext cx="5760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2343" name="Line 55"/>
              <p:cNvSpPr>
                <a:spLocks noChangeShapeType="1"/>
              </p:cNvSpPr>
              <p:nvPr userDrawn="1"/>
            </p:nvSpPr>
            <p:spPr bwMode="auto">
              <a:xfrm>
                <a:off x="0" y="2040"/>
                <a:ext cx="5760" cy="0"/>
              </a:xfrm>
              <a:prstGeom prst="line">
                <a:avLst/>
              </a:prstGeom>
              <a:noFill/>
              <a:ln w="28575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2344" name="Line 56"/>
              <p:cNvSpPr>
                <a:spLocks noChangeShapeType="1"/>
              </p:cNvSpPr>
              <p:nvPr userDrawn="1"/>
            </p:nvSpPr>
            <p:spPr bwMode="auto">
              <a:xfrm>
                <a:off x="0" y="1992"/>
                <a:ext cx="5760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2345" name="Line 57"/>
              <p:cNvSpPr>
                <a:spLocks noChangeShapeType="1"/>
              </p:cNvSpPr>
              <p:nvPr userDrawn="1"/>
            </p:nvSpPr>
            <p:spPr bwMode="auto">
              <a:xfrm>
                <a:off x="0" y="2085"/>
                <a:ext cx="5760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2346" name="Line 58"/>
              <p:cNvSpPr>
                <a:spLocks noChangeShapeType="1"/>
              </p:cNvSpPr>
              <p:nvPr userDrawn="1"/>
            </p:nvSpPr>
            <p:spPr bwMode="auto">
              <a:xfrm>
                <a:off x="0" y="1593"/>
                <a:ext cx="5760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2347" name="Line 59"/>
              <p:cNvSpPr>
                <a:spLocks noChangeShapeType="1"/>
              </p:cNvSpPr>
              <p:nvPr userDrawn="1"/>
            </p:nvSpPr>
            <p:spPr bwMode="auto">
              <a:xfrm>
                <a:off x="0" y="1566"/>
                <a:ext cx="5760" cy="0"/>
              </a:xfrm>
              <a:prstGeom prst="line">
                <a:avLst/>
              </a:prstGeom>
              <a:noFill/>
              <a:ln w="38100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2348" name="Line 60"/>
              <p:cNvSpPr>
                <a:spLocks noChangeShapeType="1"/>
              </p:cNvSpPr>
              <p:nvPr userDrawn="1"/>
            </p:nvSpPr>
            <p:spPr bwMode="auto">
              <a:xfrm>
                <a:off x="0" y="1947"/>
                <a:ext cx="5760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2349" name="Line 61"/>
              <p:cNvSpPr>
                <a:spLocks noChangeShapeType="1"/>
              </p:cNvSpPr>
              <p:nvPr userDrawn="1"/>
            </p:nvSpPr>
            <p:spPr bwMode="auto">
              <a:xfrm>
                <a:off x="0" y="1821"/>
                <a:ext cx="5760" cy="0"/>
              </a:xfrm>
              <a:prstGeom prst="line">
                <a:avLst/>
              </a:prstGeom>
              <a:noFill/>
              <a:ln w="28575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2350" name="Line 62"/>
              <p:cNvSpPr>
                <a:spLocks noChangeShapeType="1"/>
              </p:cNvSpPr>
              <p:nvPr userDrawn="1"/>
            </p:nvSpPr>
            <p:spPr bwMode="auto">
              <a:xfrm>
                <a:off x="0" y="1740"/>
                <a:ext cx="5760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2351" name="Line 63"/>
              <p:cNvSpPr>
                <a:spLocks noChangeShapeType="1"/>
              </p:cNvSpPr>
              <p:nvPr userDrawn="1"/>
            </p:nvSpPr>
            <p:spPr bwMode="auto">
              <a:xfrm>
                <a:off x="0" y="1926"/>
                <a:ext cx="5760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2352" name="Line 64"/>
              <p:cNvSpPr>
                <a:spLocks noChangeShapeType="1"/>
              </p:cNvSpPr>
              <p:nvPr userDrawn="1"/>
            </p:nvSpPr>
            <p:spPr bwMode="auto">
              <a:xfrm>
                <a:off x="0" y="1614"/>
                <a:ext cx="5760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2353" name="Line 65"/>
              <p:cNvSpPr>
                <a:spLocks noChangeShapeType="1"/>
              </p:cNvSpPr>
              <p:nvPr userDrawn="1"/>
            </p:nvSpPr>
            <p:spPr bwMode="auto">
              <a:xfrm>
                <a:off x="0" y="1668"/>
                <a:ext cx="5760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2354" name="Line 66"/>
              <p:cNvSpPr>
                <a:spLocks noChangeShapeType="1"/>
              </p:cNvSpPr>
              <p:nvPr userDrawn="1"/>
            </p:nvSpPr>
            <p:spPr bwMode="auto">
              <a:xfrm>
                <a:off x="0" y="1866"/>
                <a:ext cx="5760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2355" name="Line 67"/>
              <p:cNvSpPr>
                <a:spLocks noChangeShapeType="1"/>
              </p:cNvSpPr>
              <p:nvPr userDrawn="1"/>
            </p:nvSpPr>
            <p:spPr bwMode="auto">
              <a:xfrm>
                <a:off x="0" y="1845"/>
                <a:ext cx="5760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2356" name="Line 68"/>
              <p:cNvSpPr>
                <a:spLocks noChangeShapeType="1"/>
              </p:cNvSpPr>
              <p:nvPr userDrawn="1"/>
            </p:nvSpPr>
            <p:spPr bwMode="auto">
              <a:xfrm>
                <a:off x="0" y="1437"/>
                <a:ext cx="5760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2357" name="Line 69"/>
              <p:cNvSpPr>
                <a:spLocks noChangeShapeType="1"/>
              </p:cNvSpPr>
              <p:nvPr userDrawn="1"/>
            </p:nvSpPr>
            <p:spPr bwMode="auto">
              <a:xfrm>
                <a:off x="0" y="1473"/>
                <a:ext cx="5760" cy="0"/>
              </a:xfrm>
              <a:prstGeom prst="line">
                <a:avLst/>
              </a:prstGeom>
              <a:noFill/>
              <a:ln w="38100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2358" name="Line 70"/>
              <p:cNvSpPr>
                <a:spLocks noChangeShapeType="1"/>
              </p:cNvSpPr>
              <p:nvPr userDrawn="1"/>
            </p:nvSpPr>
            <p:spPr bwMode="auto">
              <a:xfrm>
                <a:off x="0" y="1506"/>
                <a:ext cx="5760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2359" name="Line 71"/>
              <p:cNvSpPr>
                <a:spLocks noChangeShapeType="1"/>
              </p:cNvSpPr>
              <p:nvPr userDrawn="1"/>
            </p:nvSpPr>
            <p:spPr bwMode="auto">
              <a:xfrm>
                <a:off x="0" y="1347"/>
                <a:ext cx="5760" cy="0"/>
              </a:xfrm>
              <a:prstGeom prst="line">
                <a:avLst/>
              </a:prstGeom>
              <a:noFill/>
              <a:ln w="28575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2360" name="Line 72"/>
              <p:cNvSpPr>
                <a:spLocks noChangeShapeType="1"/>
              </p:cNvSpPr>
              <p:nvPr userDrawn="1"/>
            </p:nvSpPr>
            <p:spPr bwMode="auto">
              <a:xfrm>
                <a:off x="0" y="1392"/>
                <a:ext cx="5760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2361" name="Line 73"/>
              <p:cNvSpPr>
                <a:spLocks noChangeShapeType="1"/>
              </p:cNvSpPr>
              <p:nvPr userDrawn="1"/>
            </p:nvSpPr>
            <p:spPr bwMode="auto">
              <a:xfrm>
                <a:off x="0" y="1016"/>
                <a:ext cx="5760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2362" name="Line 74"/>
              <p:cNvSpPr>
                <a:spLocks noChangeShapeType="1"/>
              </p:cNvSpPr>
              <p:nvPr userDrawn="1"/>
            </p:nvSpPr>
            <p:spPr bwMode="auto">
              <a:xfrm>
                <a:off x="0" y="989"/>
                <a:ext cx="5760" cy="0"/>
              </a:xfrm>
              <a:prstGeom prst="line">
                <a:avLst/>
              </a:prstGeom>
              <a:noFill/>
              <a:ln w="38100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2363" name="Line 75"/>
              <p:cNvSpPr>
                <a:spLocks noChangeShapeType="1"/>
              </p:cNvSpPr>
              <p:nvPr userDrawn="1"/>
            </p:nvSpPr>
            <p:spPr bwMode="auto">
              <a:xfrm>
                <a:off x="0" y="1244"/>
                <a:ext cx="5760" cy="0"/>
              </a:xfrm>
              <a:prstGeom prst="line">
                <a:avLst/>
              </a:prstGeom>
              <a:noFill/>
              <a:ln w="28575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2364" name="Line 76"/>
              <p:cNvSpPr>
                <a:spLocks noChangeShapeType="1"/>
              </p:cNvSpPr>
              <p:nvPr userDrawn="1"/>
            </p:nvSpPr>
            <p:spPr bwMode="auto">
              <a:xfrm>
                <a:off x="0" y="1163"/>
                <a:ext cx="5760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2365" name="Line 77"/>
              <p:cNvSpPr>
                <a:spLocks noChangeShapeType="1"/>
              </p:cNvSpPr>
              <p:nvPr userDrawn="1"/>
            </p:nvSpPr>
            <p:spPr bwMode="auto">
              <a:xfrm>
                <a:off x="0" y="1037"/>
                <a:ext cx="5760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2366" name="Line 78"/>
              <p:cNvSpPr>
                <a:spLocks noChangeShapeType="1"/>
              </p:cNvSpPr>
              <p:nvPr userDrawn="1"/>
            </p:nvSpPr>
            <p:spPr bwMode="auto">
              <a:xfrm>
                <a:off x="0" y="1091"/>
                <a:ext cx="5760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2367" name="Line 79"/>
              <p:cNvSpPr>
                <a:spLocks noChangeShapeType="1"/>
              </p:cNvSpPr>
              <p:nvPr userDrawn="1"/>
            </p:nvSpPr>
            <p:spPr bwMode="auto">
              <a:xfrm>
                <a:off x="0" y="1289"/>
                <a:ext cx="5760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2368" name="Line 80"/>
              <p:cNvSpPr>
                <a:spLocks noChangeShapeType="1"/>
              </p:cNvSpPr>
              <p:nvPr userDrawn="1"/>
            </p:nvSpPr>
            <p:spPr bwMode="auto">
              <a:xfrm>
                <a:off x="0" y="1268"/>
                <a:ext cx="5760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2369" name="Line 81"/>
              <p:cNvSpPr>
                <a:spLocks noChangeShapeType="1"/>
              </p:cNvSpPr>
              <p:nvPr userDrawn="1"/>
            </p:nvSpPr>
            <p:spPr bwMode="auto">
              <a:xfrm>
                <a:off x="0" y="860"/>
                <a:ext cx="5760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2370" name="Line 82"/>
              <p:cNvSpPr>
                <a:spLocks noChangeShapeType="1"/>
              </p:cNvSpPr>
              <p:nvPr userDrawn="1"/>
            </p:nvSpPr>
            <p:spPr bwMode="auto">
              <a:xfrm>
                <a:off x="0" y="896"/>
                <a:ext cx="5760" cy="0"/>
              </a:xfrm>
              <a:prstGeom prst="line">
                <a:avLst/>
              </a:prstGeom>
              <a:noFill/>
              <a:ln w="38100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2371" name="Line 83"/>
              <p:cNvSpPr>
                <a:spLocks noChangeShapeType="1"/>
              </p:cNvSpPr>
              <p:nvPr userDrawn="1"/>
            </p:nvSpPr>
            <p:spPr bwMode="auto">
              <a:xfrm>
                <a:off x="0" y="929"/>
                <a:ext cx="5760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2372" name="Line 84"/>
              <p:cNvSpPr>
                <a:spLocks noChangeShapeType="1"/>
              </p:cNvSpPr>
              <p:nvPr userDrawn="1"/>
            </p:nvSpPr>
            <p:spPr bwMode="auto">
              <a:xfrm>
                <a:off x="0" y="770"/>
                <a:ext cx="5760" cy="0"/>
              </a:xfrm>
              <a:prstGeom prst="line">
                <a:avLst/>
              </a:prstGeom>
              <a:noFill/>
              <a:ln w="28575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2373" name="Line 85"/>
              <p:cNvSpPr>
                <a:spLocks noChangeShapeType="1"/>
              </p:cNvSpPr>
              <p:nvPr userDrawn="1"/>
            </p:nvSpPr>
            <p:spPr bwMode="auto">
              <a:xfrm>
                <a:off x="0" y="815"/>
                <a:ext cx="5760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2374" name="Line 86"/>
              <p:cNvSpPr>
                <a:spLocks noChangeShapeType="1"/>
              </p:cNvSpPr>
              <p:nvPr userDrawn="1"/>
            </p:nvSpPr>
            <p:spPr bwMode="auto">
              <a:xfrm>
                <a:off x="0" y="718"/>
                <a:ext cx="5760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2375" name="Line 87"/>
              <p:cNvSpPr>
                <a:spLocks noChangeShapeType="1"/>
              </p:cNvSpPr>
              <p:nvPr userDrawn="1"/>
            </p:nvSpPr>
            <p:spPr bwMode="auto">
              <a:xfrm>
                <a:off x="0" y="646"/>
                <a:ext cx="5760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2376" name="Line 88"/>
              <p:cNvSpPr>
                <a:spLocks noChangeShapeType="1"/>
              </p:cNvSpPr>
              <p:nvPr userDrawn="1"/>
            </p:nvSpPr>
            <p:spPr bwMode="auto">
              <a:xfrm>
                <a:off x="0" y="522"/>
                <a:ext cx="5760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2377" name="Line 89"/>
              <p:cNvSpPr>
                <a:spLocks noChangeShapeType="1"/>
              </p:cNvSpPr>
              <p:nvPr userDrawn="1"/>
            </p:nvSpPr>
            <p:spPr bwMode="auto">
              <a:xfrm>
                <a:off x="0" y="558"/>
                <a:ext cx="5760" cy="0"/>
              </a:xfrm>
              <a:prstGeom prst="line">
                <a:avLst/>
              </a:prstGeom>
              <a:noFill/>
              <a:ln w="38100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2378" name="Line 90"/>
              <p:cNvSpPr>
                <a:spLocks noChangeShapeType="1"/>
              </p:cNvSpPr>
              <p:nvPr userDrawn="1"/>
            </p:nvSpPr>
            <p:spPr bwMode="auto">
              <a:xfrm>
                <a:off x="0" y="591"/>
                <a:ext cx="5760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2379" name="Line 91"/>
              <p:cNvSpPr>
                <a:spLocks noChangeShapeType="1"/>
              </p:cNvSpPr>
              <p:nvPr userDrawn="1"/>
            </p:nvSpPr>
            <p:spPr bwMode="auto">
              <a:xfrm>
                <a:off x="0" y="432"/>
                <a:ext cx="5760" cy="0"/>
              </a:xfrm>
              <a:prstGeom prst="line">
                <a:avLst/>
              </a:prstGeom>
              <a:noFill/>
              <a:ln w="28575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2380" name="Line 92"/>
              <p:cNvSpPr>
                <a:spLocks noChangeShapeType="1"/>
              </p:cNvSpPr>
              <p:nvPr userDrawn="1"/>
            </p:nvSpPr>
            <p:spPr bwMode="auto">
              <a:xfrm>
                <a:off x="0" y="384"/>
                <a:ext cx="5760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2381" name="Line 93"/>
              <p:cNvSpPr>
                <a:spLocks noChangeShapeType="1"/>
              </p:cNvSpPr>
              <p:nvPr userDrawn="1"/>
            </p:nvSpPr>
            <p:spPr bwMode="auto">
              <a:xfrm>
                <a:off x="0" y="477"/>
                <a:ext cx="5760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2382" name="Line 94"/>
              <p:cNvSpPr>
                <a:spLocks noChangeShapeType="1"/>
              </p:cNvSpPr>
              <p:nvPr userDrawn="1"/>
            </p:nvSpPr>
            <p:spPr bwMode="auto">
              <a:xfrm>
                <a:off x="0" y="339"/>
                <a:ext cx="5760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2383" name="Line 95"/>
              <p:cNvSpPr>
                <a:spLocks noChangeShapeType="1"/>
              </p:cNvSpPr>
              <p:nvPr userDrawn="1"/>
            </p:nvSpPr>
            <p:spPr bwMode="auto">
              <a:xfrm>
                <a:off x="0" y="318"/>
                <a:ext cx="5760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2384" name="Line 96"/>
              <p:cNvSpPr>
                <a:spLocks noChangeShapeType="1"/>
              </p:cNvSpPr>
              <p:nvPr userDrawn="1"/>
            </p:nvSpPr>
            <p:spPr bwMode="auto">
              <a:xfrm>
                <a:off x="0" y="258"/>
                <a:ext cx="5760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2385" name="Line 97"/>
              <p:cNvSpPr>
                <a:spLocks noChangeShapeType="1"/>
              </p:cNvSpPr>
              <p:nvPr userDrawn="1"/>
            </p:nvSpPr>
            <p:spPr bwMode="auto">
              <a:xfrm>
                <a:off x="0" y="70"/>
                <a:ext cx="5760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2386" name="Line 98"/>
              <p:cNvSpPr>
                <a:spLocks noChangeShapeType="1"/>
              </p:cNvSpPr>
              <p:nvPr userDrawn="1"/>
            </p:nvSpPr>
            <p:spPr bwMode="auto">
              <a:xfrm>
                <a:off x="0" y="43"/>
                <a:ext cx="5760" cy="0"/>
              </a:xfrm>
              <a:prstGeom prst="line">
                <a:avLst/>
              </a:prstGeom>
              <a:noFill/>
              <a:ln w="38100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2387" name="Line 99"/>
              <p:cNvSpPr>
                <a:spLocks noChangeShapeType="1"/>
              </p:cNvSpPr>
              <p:nvPr userDrawn="1"/>
            </p:nvSpPr>
            <p:spPr bwMode="auto">
              <a:xfrm>
                <a:off x="0" y="91"/>
                <a:ext cx="5760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2388" name="Line 100"/>
              <p:cNvSpPr>
                <a:spLocks noChangeShapeType="1"/>
              </p:cNvSpPr>
              <p:nvPr userDrawn="1"/>
            </p:nvSpPr>
            <p:spPr bwMode="auto">
              <a:xfrm>
                <a:off x="0" y="145"/>
                <a:ext cx="5760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2389" name="Line 101"/>
              <p:cNvSpPr>
                <a:spLocks noChangeShapeType="1"/>
              </p:cNvSpPr>
              <p:nvPr userDrawn="1"/>
            </p:nvSpPr>
            <p:spPr bwMode="auto">
              <a:xfrm>
                <a:off x="0" y="202"/>
                <a:ext cx="5760" cy="0"/>
              </a:xfrm>
              <a:prstGeom prst="line">
                <a:avLst/>
              </a:prstGeom>
              <a:noFill/>
              <a:ln w="38100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grpSp>
          <p:nvGrpSpPr>
            <p:cNvPr id="12390" name="Group 102"/>
            <p:cNvGrpSpPr>
              <a:grpSpLocks/>
            </p:cNvGrpSpPr>
            <p:nvPr userDrawn="1"/>
          </p:nvGrpSpPr>
          <p:grpSpPr bwMode="auto">
            <a:xfrm>
              <a:off x="400" y="205"/>
              <a:ext cx="5216" cy="1123"/>
              <a:chOff x="400" y="205"/>
              <a:chExt cx="5216" cy="1123"/>
            </a:xfrm>
          </p:grpSpPr>
          <p:sp>
            <p:nvSpPr>
              <p:cNvPr id="12391" name="Rectangle 103"/>
              <p:cNvSpPr>
                <a:spLocks noChangeArrowheads="1"/>
              </p:cNvSpPr>
              <p:nvPr userDrawn="1"/>
            </p:nvSpPr>
            <p:spPr bwMode="auto">
              <a:xfrm>
                <a:off x="557" y="205"/>
                <a:ext cx="313" cy="914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2392" name="Rectangle 104"/>
              <p:cNvSpPr>
                <a:spLocks noChangeArrowheads="1"/>
              </p:cNvSpPr>
              <p:nvPr userDrawn="1"/>
            </p:nvSpPr>
            <p:spPr bwMode="auto">
              <a:xfrm>
                <a:off x="400" y="288"/>
                <a:ext cx="3567" cy="49"/>
              </a:xfrm>
              <a:prstGeom prst="rect">
                <a:avLst/>
              </a:prstGeom>
              <a:solidFill>
                <a:schemeClr val="hlink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2393" name="Rectangle 105"/>
              <p:cNvSpPr>
                <a:spLocks noChangeArrowheads="1"/>
              </p:cNvSpPr>
              <p:nvPr userDrawn="1"/>
            </p:nvSpPr>
            <p:spPr bwMode="auto">
              <a:xfrm>
                <a:off x="4599" y="1115"/>
                <a:ext cx="929" cy="213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2394" name="Rectangle 106"/>
              <p:cNvSpPr>
                <a:spLocks noChangeArrowheads="1"/>
              </p:cNvSpPr>
              <p:nvPr userDrawn="1"/>
            </p:nvSpPr>
            <p:spPr bwMode="auto">
              <a:xfrm>
                <a:off x="2049" y="1211"/>
                <a:ext cx="3567" cy="49"/>
              </a:xfrm>
              <a:prstGeom prst="rect">
                <a:avLst/>
              </a:prstGeom>
              <a:solidFill>
                <a:schemeClr val="hlink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</p:grpSp>
      <p:sp>
        <p:nvSpPr>
          <p:cNvPr id="12395" name="Rectangle 107"/>
          <p:cNvSpPr>
            <a:spLocks noGrp="1" noChangeArrowheads="1"/>
          </p:cNvSpPr>
          <p:nvPr>
            <p:ph type="body" idx="1"/>
          </p:nvPr>
        </p:nvSpPr>
        <p:spPr bwMode="auto">
          <a:xfrm>
            <a:off x="809625" y="2214563"/>
            <a:ext cx="7958138" cy="3881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2396" name="Rectangle 10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09625" y="6373813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3366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>
                <a:solidFill>
                  <a:schemeClr val="folHlink"/>
                </a:solidFill>
              </a:defRPr>
            </a:lvl1pPr>
          </a:lstStyle>
          <a:p>
            <a:endParaRPr lang="en-US" altLang="zh-CN"/>
          </a:p>
        </p:txBody>
      </p:sp>
      <p:sp>
        <p:nvSpPr>
          <p:cNvPr id="12397" name="Rectangle 10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32138" y="6376988"/>
            <a:ext cx="30861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>
                <a:solidFill>
                  <a:schemeClr val="folHlink"/>
                </a:solidFill>
              </a:defRPr>
            </a:lvl1pPr>
          </a:lstStyle>
          <a:p>
            <a:endParaRPr lang="en-US" altLang="zh-CN"/>
          </a:p>
        </p:txBody>
      </p:sp>
      <p:sp>
        <p:nvSpPr>
          <p:cNvPr id="12398" name="Rectangle 11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89713" y="6376988"/>
            <a:ext cx="21939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>
                <a:solidFill>
                  <a:schemeClr val="folHlink"/>
                </a:solidFill>
              </a:defRPr>
            </a:lvl1pPr>
          </a:lstStyle>
          <a:p>
            <a:fld id="{ED012062-3619-4BA6-B984-19135F61F5F0}" type="slidenum">
              <a:rPr lang="zh-CN" altLang="en-US"/>
              <a:pPr/>
              <a:t>‹#›</a:t>
            </a:fld>
            <a:endParaRPr lang="en-US" altLang="zh-CN"/>
          </a:p>
        </p:txBody>
      </p:sp>
      <p:sp>
        <p:nvSpPr>
          <p:cNvPr id="12399" name="Rectangle 111"/>
          <p:cNvSpPr>
            <a:spLocks noGrp="1" noChangeArrowheads="1"/>
          </p:cNvSpPr>
          <p:nvPr>
            <p:ph type="title"/>
          </p:nvPr>
        </p:nvSpPr>
        <p:spPr bwMode="auto">
          <a:xfrm>
            <a:off x="1371600" y="609600"/>
            <a:ext cx="73787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3366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</p:sldLayoutIdLst>
  <p:txStyles>
    <p:titleStyle>
      <a:lvl1pPr algn="ctr" rtl="0" fontAlgn="base">
        <a:lnSpc>
          <a:spcPct val="85000"/>
        </a:lnSpc>
        <a:spcBef>
          <a:spcPct val="0"/>
        </a:spcBef>
        <a:spcAft>
          <a:spcPct val="0"/>
        </a:spcAft>
        <a:defRPr kumimoji="1"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lnSpc>
          <a:spcPct val="85000"/>
        </a:lnSpc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lnSpc>
          <a:spcPct val="85000"/>
        </a:lnSpc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lnSpc>
          <a:spcPct val="85000"/>
        </a:lnSpc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lnSpc>
          <a:spcPct val="85000"/>
        </a:lnSpc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lnSpc>
          <a:spcPct val="85000"/>
        </a:lnSpc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lnSpc>
          <a:spcPct val="85000"/>
        </a:lnSpc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lnSpc>
          <a:spcPct val="85000"/>
        </a:lnSpc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lnSpc>
          <a:spcPct val="85000"/>
        </a:lnSpc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w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anose="05000000000000000000" pitchFamily="2" charset="2"/>
        <a:buChar char="n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08585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65000"/>
        <a:buFont typeface="Wingdings" panose="05000000000000000000" pitchFamily="2" charset="2"/>
        <a:buChar char="l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42875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85000"/>
        <a:buFont typeface="Wingdings" panose="05000000000000000000" pitchFamily="2" charset="2"/>
        <a:buChar char="w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77165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anose="05000000000000000000" pitchFamily="2" charset="2"/>
        <a:buChar char="§"/>
        <a:defRPr kumimoji="1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../../../DOCUME~1/ADMINI~1.LEG/LOCALS~1/Temp/Rar$DI01.203/&#37228;&#20048;&#22825;.swf" TargetMode="Externa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slide" Target="slide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audio" Target="../media/audio4.wav"/><Relationship Id="rId2" Type="http://schemas.openxmlformats.org/officeDocument/2006/relationships/slideLayout" Target="../slideLayouts/slideLayout7.xml"/><Relationship Id="rId1" Type="http://schemas.openxmlformats.org/officeDocument/2006/relationships/video" Target="file:///D:\&#26417;&#20803;&#24605;\5239&#26417;&#20803;&#24605;.mpg.mpeg" TargetMode="External"/><Relationship Id="rId4" Type="http://schemas.openxmlformats.org/officeDocument/2006/relationships/image" Target="../media/image6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../../../DOCUME~1/ADMINI~1.LEG/LOCALS~1/Temp/Rar$DI01.203/&#36196;&#22721;.swf" TargetMode="Externa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hyperlink" Target="../../Administrator.LEGEND-428BC0A4/Local%20Settings/Temp/Rar$DI01.203/&#27784;&#21513;&#24544;_&#26460;&#29287;(1).rmvb" TargetMode="Externa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../../../DOCUME~1/ADMINI~1.LEG/LOCALS~1/Temp/Rar$DI01.203/&#36196;&#22721;.swf" TargetMode="Externa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slide" Target="slide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audio" Target="../media/audio4.wav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audio" Target="../media/audio4.wav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audio" Target="../media/audio4.wav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hyperlink" Target="../../../DOCUME~1/ADMINI~1.LEG/LOCALS~1/Temp/Rar$DI01.203/0532&#36807;&#38646;&#19969;&#27915;.swf" TargetMode="Externa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flash77.com/flashplay/flash77_3281.htm" TargetMode="External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audio" Target="../media/audio4.wav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K:\&#23004;&#23431;&#23159;\&#35838;&#20214;\&#26391;&#35835;&#26126;&#26376;&#20960;&#26102;&#26377;.mp3" TargetMode="Externa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audio" Target="../media/audio4.wav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5" Type="http://schemas.openxmlformats.org/officeDocument/2006/relationships/slide" Target="slide1.xml"/><Relationship Id="rId4" Type="http://schemas.openxmlformats.org/officeDocument/2006/relationships/image" Target="../media/image21.jpeg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gif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hyperlink" Target="../../../DOCUME~1/ADMINI~1.LEG/LOCALS~1/Temp/Rar$DI01.203/shui.swf" TargetMode="Externa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audio" Target="../media/audio4.wav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audio" Target="../media/audio4.wav"/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audio" Target="../media/audio4.wav"/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audio" Target="../media/audio4.wav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audio" Target="../media/audio5.wav"/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audio" Target="../media/audio4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0.png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audio" Target="../media/audio5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0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27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006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099" name="Text Box 3"/>
          <p:cNvSpPr txBox="1">
            <a:spLocks noChangeArrowheads="1"/>
          </p:cNvSpPr>
          <p:nvPr/>
        </p:nvSpPr>
        <p:spPr bwMode="auto">
          <a:xfrm>
            <a:off x="2514600" y="2819400"/>
            <a:ext cx="4114800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6000" b="1">
                <a:solidFill>
                  <a:schemeClr val="bg1"/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  <a:ea typeface=""/>
              </a:rPr>
              <a:t>诗词曲五首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27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2"/>
          <p:cNvSpPr txBox="1">
            <a:spLocks noChangeArrowheads="1"/>
          </p:cNvSpPr>
          <p:nvPr/>
        </p:nvSpPr>
        <p:spPr bwMode="auto">
          <a:xfrm>
            <a:off x="1812925" y="854075"/>
            <a:ext cx="20193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3600" b="1">
                <a:solidFill>
                  <a:srgbClr val="339933"/>
                </a:solidFill>
                <a:ea typeface="楷体_GB2312" pitchFamily="49" charset="-122"/>
              </a:rPr>
              <a:t>阅读理解</a:t>
            </a:r>
            <a:endParaRPr lang="zh-CN" altLang="en-US"/>
          </a:p>
        </p:txBody>
      </p:sp>
      <p:sp>
        <p:nvSpPr>
          <p:cNvPr id="15363" name="Text Box 3"/>
          <p:cNvSpPr txBox="1">
            <a:spLocks noChangeArrowheads="1"/>
          </p:cNvSpPr>
          <p:nvPr/>
        </p:nvSpPr>
        <p:spPr bwMode="auto">
          <a:xfrm>
            <a:off x="838200" y="2133600"/>
            <a:ext cx="8307388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2800" b="1"/>
              <a:t>    3.颈联写的是什么意思？表现了诗人怎样的境界？</a:t>
            </a:r>
          </a:p>
        </p:txBody>
      </p:sp>
      <p:sp>
        <p:nvSpPr>
          <p:cNvPr id="15364" name="Text Box 4"/>
          <p:cNvSpPr txBox="1">
            <a:spLocks noChangeArrowheads="1"/>
          </p:cNvSpPr>
          <p:nvPr/>
        </p:nvSpPr>
        <p:spPr bwMode="auto">
          <a:xfrm>
            <a:off x="1355725" y="3013075"/>
            <a:ext cx="7297738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/>
              <a:t> </a:t>
            </a:r>
            <a:r>
              <a:rPr lang="zh-CN" altLang="en-US" b="1"/>
              <a:t>——“沉舟”“病树”自比遭贬，“千帆过”“万木春”比喻</a:t>
            </a:r>
          </a:p>
          <a:p>
            <a:r>
              <a:rPr lang="zh-CN" altLang="en-US" b="1"/>
              <a:t>自己被贬后，新贵们仕途得意。</a:t>
            </a:r>
          </a:p>
        </p:txBody>
      </p:sp>
      <p:sp>
        <p:nvSpPr>
          <p:cNvPr id="15366" name="Text Box 6"/>
          <p:cNvSpPr txBox="1">
            <a:spLocks noChangeArrowheads="1"/>
          </p:cNvSpPr>
          <p:nvPr/>
        </p:nvSpPr>
        <p:spPr bwMode="auto">
          <a:xfrm>
            <a:off x="1371600" y="4267200"/>
            <a:ext cx="7534275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b="1"/>
              <a:t>——这两句诗客观上饱含着新陈代谢的自然规律，充满</a:t>
            </a:r>
          </a:p>
          <a:p>
            <a:r>
              <a:rPr lang="zh-CN" altLang="en-US" b="1"/>
              <a:t>了哲理，也可以理解为诗人心胸豁达。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500"/>
                                        <p:tgtEl>
                                          <p:spTgt spid="1536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shre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536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shre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4" grpId="0" autoUpdateAnimBg="0"/>
      <p:bldP spid="15366" grpId="0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27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 Box 2"/>
          <p:cNvSpPr txBox="1">
            <a:spLocks noChangeArrowheads="1"/>
          </p:cNvSpPr>
          <p:nvPr/>
        </p:nvSpPr>
        <p:spPr bwMode="auto">
          <a:xfrm>
            <a:off x="1676400" y="838200"/>
            <a:ext cx="20193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3600" b="1">
                <a:solidFill>
                  <a:srgbClr val="339933"/>
                </a:solidFill>
                <a:ea typeface="楷体_GB2312" pitchFamily="49" charset="-122"/>
              </a:rPr>
              <a:t>阅读理解</a:t>
            </a:r>
            <a:endParaRPr lang="zh-CN" altLang="en-US"/>
          </a:p>
        </p:txBody>
      </p:sp>
      <p:sp>
        <p:nvSpPr>
          <p:cNvPr id="16387" name="Text Box 3"/>
          <p:cNvSpPr txBox="1">
            <a:spLocks noChangeArrowheads="1"/>
          </p:cNvSpPr>
          <p:nvPr/>
        </p:nvSpPr>
        <p:spPr bwMode="auto">
          <a:xfrm>
            <a:off x="1431925" y="2428875"/>
            <a:ext cx="5360988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2800" b="1"/>
              <a:t>   4.结合标题，谈谈尾联的用意。</a:t>
            </a:r>
          </a:p>
        </p:txBody>
      </p:sp>
      <p:sp>
        <p:nvSpPr>
          <p:cNvPr id="16388" name="Text Box 4"/>
          <p:cNvSpPr txBox="1">
            <a:spLocks noChangeArrowheads="1"/>
          </p:cNvSpPr>
          <p:nvPr/>
        </p:nvSpPr>
        <p:spPr bwMode="auto">
          <a:xfrm>
            <a:off x="1104900" y="3276600"/>
            <a:ext cx="8039100" cy="1373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2800" b="1"/>
              <a:t>——尾联点明酬赠题意，既是对友人关怀的感谢，</a:t>
            </a:r>
          </a:p>
          <a:p>
            <a:r>
              <a:rPr lang="zh-CN" altLang="en-US" sz="2800" b="1"/>
              <a:t>又是和友人共勉，表现了诗人坚定的意志和乐观</a:t>
            </a:r>
          </a:p>
          <a:p>
            <a:r>
              <a:rPr lang="zh-CN" altLang="en-US" sz="2800" b="1"/>
              <a:t>的精神。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27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54" name="Picture 2" descr="00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9155" name="Text Box 3"/>
          <p:cNvSpPr txBox="1">
            <a:spLocks noChangeArrowheads="1"/>
          </p:cNvSpPr>
          <p:nvPr/>
        </p:nvSpPr>
        <p:spPr bwMode="auto">
          <a:xfrm>
            <a:off x="1066800" y="1541463"/>
            <a:ext cx="1560513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kumimoji="0" lang="zh-CN" altLang="en-US" b="1">
                <a:latin typeface="Arial" panose="020B0604020202020204" pitchFamily="34" charset="0"/>
              </a:rPr>
              <a:t>长期遭贬</a:t>
            </a:r>
          </a:p>
          <a:p>
            <a:r>
              <a:rPr kumimoji="0" lang="zh-CN" altLang="en-US" b="1">
                <a:latin typeface="Arial" panose="020B0604020202020204" pitchFamily="34" charset="0"/>
              </a:rPr>
              <a:t>遭遇坎坷</a:t>
            </a:r>
          </a:p>
        </p:txBody>
      </p:sp>
      <p:sp>
        <p:nvSpPr>
          <p:cNvPr id="49156" name="Text Box 4"/>
          <p:cNvSpPr txBox="1">
            <a:spLocks noChangeArrowheads="1"/>
          </p:cNvSpPr>
          <p:nvPr/>
        </p:nvSpPr>
        <p:spPr bwMode="auto">
          <a:xfrm>
            <a:off x="1066800" y="2682875"/>
            <a:ext cx="1560513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kumimoji="0" lang="zh-CN" altLang="en-US" b="1">
                <a:latin typeface="Arial" panose="020B0604020202020204" pitchFamily="34" charset="0"/>
              </a:rPr>
              <a:t>归来感慨</a:t>
            </a:r>
          </a:p>
          <a:p>
            <a:r>
              <a:rPr kumimoji="0" lang="zh-CN" altLang="en-US" b="1">
                <a:latin typeface="Arial" panose="020B0604020202020204" pitchFamily="34" charset="0"/>
              </a:rPr>
              <a:t>世事变迁</a:t>
            </a:r>
          </a:p>
        </p:txBody>
      </p:sp>
      <p:sp>
        <p:nvSpPr>
          <p:cNvPr id="49157" name="Text Box 5"/>
          <p:cNvSpPr txBox="1">
            <a:spLocks noChangeArrowheads="1"/>
          </p:cNvSpPr>
          <p:nvPr/>
        </p:nvSpPr>
        <p:spPr bwMode="auto">
          <a:xfrm>
            <a:off x="1066800" y="3794125"/>
            <a:ext cx="1633538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kumimoji="0" lang="zh-CN" altLang="en-US" b="1">
                <a:latin typeface="Arial" panose="020B0604020202020204" pitchFamily="34" charset="0"/>
              </a:rPr>
              <a:t>感叹身世</a:t>
            </a:r>
          </a:p>
          <a:p>
            <a:r>
              <a:rPr kumimoji="0" lang="zh-CN" altLang="en-US" b="1">
                <a:latin typeface="Arial" panose="020B0604020202020204" pitchFamily="34" charset="0"/>
              </a:rPr>
              <a:t>展望未来</a:t>
            </a:r>
          </a:p>
        </p:txBody>
      </p:sp>
      <p:sp>
        <p:nvSpPr>
          <p:cNvPr id="49158" name="Text Box 6"/>
          <p:cNvSpPr txBox="1">
            <a:spLocks noChangeArrowheads="1"/>
          </p:cNvSpPr>
          <p:nvPr/>
        </p:nvSpPr>
        <p:spPr bwMode="auto">
          <a:xfrm>
            <a:off x="1066800" y="4892675"/>
            <a:ext cx="1776413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kumimoji="0" lang="zh-CN" altLang="en-US" b="1">
                <a:latin typeface="Arial" panose="020B0604020202020204" pitchFamily="34" charset="0"/>
              </a:rPr>
              <a:t>感谢赠言</a:t>
            </a:r>
          </a:p>
          <a:p>
            <a:r>
              <a:rPr kumimoji="0" lang="zh-CN" altLang="en-US" b="1">
                <a:latin typeface="Arial" panose="020B0604020202020204" pitchFamily="34" charset="0"/>
              </a:rPr>
              <a:t>振作精神</a:t>
            </a:r>
          </a:p>
        </p:txBody>
      </p:sp>
      <p:sp>
        <p:nvSpPr>
          <p:cNvPr id="49159" name="Line 7"/>
          <p:cNvSpPr>
            <a:spLocks noChangeShapeType="1"/>
          </p:cNvSpPr>
          <p:nvPr/>
        </p:nvSpPr>
        <p:spPr bwMode="auto">
          <a:xfrm>
            <a:off x="2667000" y="1998663"/>
            <a:ext cx="12954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9160" name="Line 8"/>
          <p:cNvSpPr>
            <a:spLocks noChangeShapeType="1"/>
          </p:cNvSpPr>
          <p:nvPr/>
        </p:nvSpPr>
        <p:spPr bwMode="auto">
          <a:xfrm>
            <a:off x="2667000" y="3141663"/>
            <a:ext cx="12954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9161" name="Line 9"/>
          <p:cNvSpPr>
            <a:spLocks noChangeShapeType="1"/>
          </p:cNvSpPr>
          <p:nvPr/>
        </p:nvSpPr>
        <p:spPr bwMode="auto">
          <a:xfrm>
            <a:off x="2590800" y="4284663"/>
            <a:ext cx="12954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9162" name="Line 10"/>
          <p:cNvSpPr>
            <a:spLocks noChangeShapeType="1"/>
          </p:cNvSpPr>
          <p:nvPr/>
        </p:nvSpPr>
        <p:spPr bwMode="auto">
          <a:xfrm>
            <a:off x="2590800" y="5334000"/>
            <a:ext cx="12954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9163" name="Text Box 11"/>
          <p:cNvSpPr txBox="1">
            <a:spLocks noChangeArrowheads="1"/>
          </p:cNvSpPr>
          <p:nvPr/>
        </p:nvSpPr>
        <p:spPr bwMode="auto">
          <a:xfrm>
            <a:off x="4022725" y="1700213"/>
            <a:ext cx="19177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kumimoji="0" lang="zh-CN" altLang="en-US" b="1">
                <a:solidFill>
                  <a:srgbClr val="FF0000"/>
                </a:solidFill>
                <a:latin typeface="Arial" panose="020B0604020202020204" pitchFamily="34" charset="0"/>
              </a:rPr>
              <a:t>辛酸、愤懑</a:t>
            </a:r>
          </a:p>
        </p:txBody>
      </p:sp>
      <p:sp>
        <p:nvSpPr>
          <p:cNvPr id="49164" name="Text Box 12"/>
          <p:cNvSpPr txBox="1">
            <a:spLocks noChangeArrowheads="1"/>
          </p:cNvSpPr>
          <p:nvPr/>
        </p:nvSpPr>
        <p:spPr bwMode="auto">
          <a:xfrm>
            <a:off x="4022725" y="2857500"/>
            <a:ext cx="198913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kumimoji="0" lang="zh-CN" altLang="en-US" b="1">
                <a:solidFill>
                  <a:srgbClr val="FF0000"/>
                </a:solidFill>
                <a:latin typeface="Arial" panose="020B0604020202020204" pitchFamily="34" charset="0"/>
              </a:rPr>
              <a:t>怀恋、怅惘</a:t>
            </a:r>
          </a:p>
        </p:txBody>
      </p:sp>
      <p:sp>
        <p:nvSpPr>
          <p:cNvPr id="49165" name="Text Box 13"/>
          <p:cNvSpPr txBox="1">
            <a:spLocks noChangeArrowheads="1"/>
          </p:cNvSpPr>
          <p:nvPr/>
        </p:nvSpPr>
        <p:spPr bwMode="auto">
          <a:xfrm>
            <a:off x="3946525" y="4076700"/>
            <a:ext cx="19939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kumimoji="0" lang="zh-CN" altLang="en-US" b="1">
                <a:solidFill>
                  <a:srgbClr val="FF0000"/>
                </a:solidFill>
                <a:latin typeface="Arial" panose="020B0604020202020204" pitchFamily="34" charset="0"/>
              </a:rPr>
              <a:t>豁达、进取</a:t>
            </a:r>
          </a:p>
        </p:txBody>
      </p:sp>
      <p:sp>
        <p:nvSpPr>
          <p:cNvPr id="49166" name="Text Box 14"/>
          <p:cNvSpPr txBox="1">
            <a:spLocks noChangeArrowheads="1"/>
          </p:cNvSpPr>
          <p:nvPr/>
        </p:nvSpPr>
        <p:spPr bwMode="auto">
          <a:xfrm>
            <a:off x="3946525" y="5143500"/>
            <a:ext cx="19208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kumimoji="0" lang="zh-CN" altLang="en-US" b="1">
                <a:solidFill>
                  <a:srgbClr val="FF0000"/>
                </a:solidFill>
                <a:latin typeface="Arial" panose="020B0604020202020204" pitchFamily="34" charset="0"/>
              </a:rPr>
              <a:t>积极、昂扬</a:t>
            </a:r>
          </a:p>
        </p:txBody>
      </p:sp>
      <p:sp>
        <p:nvSpPr>
          <p:cNvPr id="49167" name="WordArt 15">
            <a:hlinkClick r:id="rId3" action="ppaction://hlinkfile"/>
          </p:cNvPr>
          <p:cNvSpPr>
            <a:spLocks noChangeArrowheads="1" noChangeShapeType="1" noTextEdit="1"/>
          </p:cNvSpPr>
          <p:nvPr/>
        </p:nvSpPr>
        <p:spPr bwMode="auto">
          <a:xfrm>
            <a:off x="1447800" y="304800"/>
            <a:ext cx="6181725" cy="561975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zh-CN" altLang="en-US" sz="44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宋体" panose="02010600030101010101" pitchFamily="2" charset="-122"/>
              </a:rPr>
              <a:t>酬乐天扬州初逢席上见赠</a:t>
            </a:r>
          </a:p>
        </p:txBody>
      </p:sp>
      <p:sp>
        <p:nvSpPr>
          <p:cNvPr id="49168" name="AutoShape 16"/>
          <p:cNvSpPr>
            <a:spLocks/>
          </p:cNvSpPr>
          <p:nvPr/>
        </p:nvSpPr>
        <p:spPr bwMode="auto">
          <a:xfrm>
            <a:off x="5943600" y="1828800"/>
            <a:ext cx="76200" cy="3657600"/>
          </a:xfrm>
          <a:prstGeom prst="rightBrace">
            <a:avLst>
              <a:gd name="adj1" fmla="val 400000"/>
              <a:gd name="adj2" fmla="val 50000"/>
            </a:avLst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9169" name="Text Box 17"/>
          <p:cNvSpPr txBox="1">
            <a:spLocks noChangeArrowheads="1"/>
          </p:cNvSpPr>
          <p:nvPr/>
        </p:nvSpPr>
        <p:spPr bwMode="auto">
          <a:xfrm>
            <a:off x="2819400" y="2667000"/>
            <a:ext cx="7937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kumimoji="0" lang="zh-CN" altLang="en-US" b="1">
                <a:solidFill>
                  <a:schemeClr val="accent2"/>
                </a:solidFill>
                <a:latin typeface="Arial" panose="020B0604020202020204" pitchFamily="34" charset="0"/>
              </a:rPr>
              <a:t>用典</a:t>
            </a:r>
          </a:p>
        </p:txBody>
      </p:sp>
      <p:sp>
        <p:nvSpPr>
          <p:cNvPr id="49170" name="Text Box 18"/>
          <p:cNvSpPr txBox="1">
            <a:spLocks noChangeArrowheads="1"/>
          </p:cNvSpPr>
          <p:nvPr/>
        </p:nvSpPr>
        <p:spPr bwMode="auto">
          <a:xfrm>
            <a:off x="2727325" y="3789363"/>
            <a:ext cx="9810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kumimoji="0" lang="zh-CN" altLang="en-US" b="1">
                <a:solidFill>
                  <a:schemeClr val="accent2"/>
                </a:solidFill>
                <a:latin typeface="Arial" panose="020B0604020202020204" pitchFamily="34" charset="0"/>
              </a:rPr>
              <a:t>比喻</a:t>
            </a:r>
          </a:p>
        </p:txBody>
      </p:sp>
      <p:sp>
        <p:nvSpPr>
          <p:cNvPr id="49171" name="Text Box 19"/>
          <p:cNvSpPr txBox="1">
            <a:spLocks noChangeArrowheads="1"/>
          </p:cNvSpPr>
          <p:nvPr/>
        </p:nvSpPr>
        <p:spPr bwMode="auto">
          <a:xfrm>
            <a:off x="2609850" y="4340225"/>
            <a:ext cx="1385888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kumimoji="0" lang="zh-CN" altLang="en-US" sz="2000" b="1">
                <a:solidFill>
                  <a:schemeClr val="accent2"/>
                </a:solidFill>
                <a:latin typeface="Arial" panose="020B0604020202020204" pitchFamily="34" charset="0"/>
              </a:rPr>
              <a:t>富有哲理</a:t>
            </a:r>
          </a:p>
        </p:txBody>
      </p:sp>
      <p:sp>
        <p:nvSpPr>
          <p:cNvPr id="49172" name="Text Box 20"/>
          <p:cNvSpPr txBox="1">
            <a:spLocks noChangeArrowheads="1"/>
          </p:cNvSpPr>
          <p:nvPr/>
        </p:nvSpPr>
        <p:spPr bwMode="auto">
          <a:xfrm>
            <a:off x="6172200" y="2286000"/>
            <a:ext cx="549275" cy="30876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>
            <a:spAutoFit/>
          </a:bodyPr>
          <a:lstStyle/>
          <a:p>
            <a:r>
              <a:rPr kumimoji="0" lang="zh-CN" altLang="en-US" b="1">
                <a:latin typeface="Arial" panose="020B0604020202020204" pitchFamily="34" charset="0"/>
              </a:rPr>
              <a:t>积极进取、乐观豁达</a:t>
            </a:r>
          </a:p>
        </p:txBody>
      </p:sp>
      <p:sp>
        <p:nvSpPr>
          <p:cNvPr id="49173" name="AutoShape 21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216900" y="6464300"/>
            <a:ext cx="762000" cy="304800"/>
          </a:xfrm>
          <a:prstGeom prst="actionButtonBackPrevious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9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9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9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9" dur="500"/>
                                        <p:tgtEl>
                                          <p:spTgt spid="49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4" dur="500"/>
                                        <p:tgtEl>
                                          <p:spTgt spid="49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9" dur="500"/>
                                        <p:tgtEl>
                                          <p:spTgt spid="49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4" dur="500"/>
                                        <p:tgtEl>
                                          <p:spTgt spid="49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39" dur="500"/>
                                        <p:tgtEl>
                                          <p:spTgt spid="49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4" dur="500"/>
                                        <p:tgtEl>
                                          <p:spTgt spid="49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49" dur="500"/>
                                        <p:tgtEl>
                                          <p:spTgt spid="49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 nodeType="clickPar">
                      <p:stCondLst>
                        <p:cond delay="indefinite"/>
                      </p:stCondLst>
                      <p:childTnLst>
                        <p:par>
                          <p:cTn id="5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2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54" dur="500"/>
                                        <p:tgtEl>
                                          <p:spTgt spid="49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 nodeType="clickPar">
                      <p:stCondLst>
                        <p:cond delay="indefinite"/>
                      </p:stCondLst>
                      <p:childTnLst>
                        <p:par>
                          <p:cTn id="5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7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9" dur="500"/>
                                        <p:tgtEl>
                                          <p:spTgt spid="49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 nodeType="clickPar">
                      <p:stCondLst>
                        <p:cond delay="indefinite"/>
                      </p:stCondLst>
                      <p:childTnLst>
                        <p:par>
                          <p:cTn id="6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2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4" dur="500"/>
                                        <p:tgtEl>
                                          <p:spTgt spid="49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 nodeType="clickPar">
                      <p:stCondLst>
                        <p:cond delay="indefinite"/>
                      </p:stCondLst>
                      <p:childTnLst>
                        <p:par>
                          <p:cTn id="6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7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9" dur="500"/>
                                        <p:tgtEl>
                                          <p:spTgt spid="49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 nodeType="clickPar">
                      <p:stCondLst>
                        <p:cond delay="indefinite"/>
                      </p:stCondLst>
                      <p:childTnLst>
                        <p:par>
                          <p:cTn id="7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2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4" dur="500"/>
                                        <p:tgtEl>
                                          <p:spTgt spid="49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 nodeType="clickPar">
                      <p:stCondLst>
                        <p:cond delay="indefinite"/>
                      </p:stCondLst>
                      <p:childTnLst>
                        <p:par>
                          <p:cTn id="7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7" presetID="1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79" dur="500"/>
                                        <p:tgtEl>
                                          <p:spTgt spid="49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 nodeType="clickPar">
                      <p:stCondLst>
                        <p:cond delay="indefinite"/>
                      </p:stCondLst>
                      <p:childTnLst>
                        <p:par>
                          <p:cTn id="8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2" presetID="1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84" dur="500"/>
                                        <p:tgtEl>
                                          <p:spTgt spid="49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155" grpId="0" autoUpdateAnimBg="0"/>
      <p:bldP spid="49156" grpId="0" autoUpdateAnimBg="0"/>
      <p:bldP spid="49157" grpId="0" autoUpdateAnimBg="0"/>
      <p:bldP spid="49158" grpId="0" autoUpdateAnimBg="0"/>
      <p:bldP spid="49159" grpId="0" animBg="1"/>
      <p:bldP spid="49160" grpId="0" animBg="1"/>
      <p:bldP spid="49161" grpId="0" animBg="1"/>
      <p:bldP spid="49162" grpId="0" animBg="1"/>
      <p:bldP spid="49163" grpId="0" autoUpdateAnimBg="0"/>
      <p:bldP spid="49164" grpId="0" autoUpdateAnimBg="0"/>
      <p:bldP spid="49165" grpId="0" autoUpdateAnimBg="0"/>
      <p:bldP spid="49166" grpId="0" autoUpdateAnimBg="0"/>
      <p:bldP spid="49168" grpId="0" animBg="1"/>
      <p:bldP spid="49169" grpId="0" autoUpdateAnimBg="0"/>
      <p:bldP spid="49170" grpId="0" autoUpdateAnimBg="0"/>
      <p:bldP spid="49171" grpId="0" autoUpdateAnimBg="0"/>
      <p:bldP spid="49172" grpId="0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27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Text Box 1026"/>
          <p:cNvSpPr txBox="1">
            <a:spLocks noChangeArrowheads="1"/>
          </p:cNvSpPr>
          <p:nvPr/>
        </p:nvSpPr>
        <p:spPr bwMode="auto">
          <a:xfrm>
            <a:off x="457200" y="533400"/>
            <a:ext cx="8382000" cy="2528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 b="1">
                <a:solidFill>
                  <a:srgbClr val="FFFF00"/>
                </a:solidFill>
              </a:rPr>
              <a:t>        小结：作者借由这首诗抒发了不能任由自己任意放纵，一味地消沉下去，他笔锋一转，又与友人相互劝慰，相互鼓励。他对生活并未完全丧失信心。诗中感慨很深，但读起来给人的感受并不是消沉，而相反是振奋。</a:t>
            </a:r>
          </a:p>
        </p:txBody>
      </p:sp>
      <p:pic>
        <p:nvPicPr>
          <p:cNvPr id="50179" name="Picture 1027" descr="p1">
            <a:hlinkClick r:id="" action="ppaction://hlinkshowjump?jump=firstslide"/>
          </p:cNvPr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2600" y="4343400"/>
            <a:ext cx="2590800" cy="2038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7" dur="500"/>
                                        <p:tgtEl>
                                          <p:spTgt spid="50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178" grpId="0" autoUpdateAnimBg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27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ChangeArrowheads="1"/>
          </p:cNvSpPr>
          <p:nvPr/>
        </p:nvSpPr>
        <p:spPr bwMode="auto">
          <a:xfrm>
            <a:off x="4479925" y="3048000"/>
            <a:ext cx="18415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kumimoji="0" lang="zh-CN" altLang="en-US" sz="4400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ahoma" panose="020B0604030504040204" pitchFamily="34" charset="0"/>
            </a:endParaRPr>
          </a:p>
        </p:txBody>
      </p:sp>
      <p:sp>
        <p:nvSpPr>
          <p:cNvPr id="18436" name="Rectangle 4"/>
          <p:cNvSpPr>
            <a:spLocks noChangeArrowheads="1"/>
          </p:cNvSpPr>
          <p:nvPr/>
        </p:nvSpPr>
        <p:spPr bwMode="auto">
          <a:xfrm>
            <a:off x="4479925" y="3048000"/>
            <a:ext cx="18415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kumimoji="0" lang="zh-CN" altLang="en-US" sz="4400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ahoma" panose="020B0604030504040204" pitchFamily="34" charset="0"/>
            </a:endParaRPr>
          </a:p>
        </p:txBody>
      </p:sp>
      <p:sp>
        <p:nvSpPr>
          <p:cNvPr id="18437" name="Rectangle 5"/>
          <p:cNvSpPr>
            <a:spLocks noChangeArrowheads="1"/>
          </p:cNvSpPr>
          <p:nvPr/>
        </p:nvSpPr>
        <p:spPr bwMode="auto">
          <a:xfrm>
            <a:off x="2438400" y="3048000"/>
            <a:ext cx="54864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kumimoji="0" lang="zh-CN" altLang="en-US" sz="4400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ahoma" panose="020B0604030504040204" pitchFamily="34" charset="0"/>
            </a:endParaRPr>
          </a:p>
        </p:txBody>
      </p:sp>
      <p:sp>
        <p:nvSpPr>
          <p:cNvPr id="18438" name="Rectangle 6"/>
          <p:cNvSpPr>
            <a:spLocks noChangeArrowheads="1"/>
          </p:cNvSpPr>
          <p:nvPr/>
        </p:nvSpPr>
        <p:spPr bwMode="auto">
          <a:xfrm>
            <a:off x="4479925" y="3048000"/>
            <a:ext cx="18415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kumimoji="0" lang="zh-CN" altLang="en-US" sz="4400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ahoma" panose="020B0604030504040204" pitchFamily="34" charset="0"/>
            </a:endParaRPr>
          </a:p>
        </p:txBody>
      </p:sp>
      <p:pic>
        <p:nvPicPr>
          <p:cNvPr id="18439" name="5239朱元思.mpg.mpeg">
            <a:hlinkClick r:id="" action="ppaction://media"/>
          </p:cNvPr>
          <p:cNvPicPr>
            <a:picLocks noRot="1" noChangeAspect="1" noChangeArrowheads="1"/>
          </p:cNvPicPr>
          <p:nvPr>
            <a:videoFile r:link="rId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46785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440" name="Text Box 8"/>
          <p:cNvSpPr txBox="1">
            <a:spLocks noChangeArrowheads="1"/>
          </p:cNvSpPr>
          <p:nvPr/>
        </p:nvSpPr>
        <p:spPr bwMode="auto">
          <a:xfrm>
            <a:off x="1828800" y="990600"/>
            <a:ext cx="1841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zh-CN" altLang="en-US"/>
          </a:p>
        </p:txBody>
      </p:sp>
      <p:sp>
        <p:nvSpPr>
          <p:cNvPr id="18441" name="Text Box 9"/>
          <p:cNvSpPr txBox="1">
            <a:spLocks noChangeArrowheads="1"/>
          </p:cNvSpPr>
          <p:nvPr/>
        </p:nvSpPr>
        <p:spPr bwMode="auto">
          <a:xfrm>
            <a:off x="1371600" y="657225"/>
            <a:ext cx="7524750" cy="2409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/>
              <a:t>                                        </a:t>
            </a:r>
            <a:r>
              <a:rPr lang="zh-CN" altLang="en-US" sz="4400" b="1">
                <a:solidFill>
                  <a:schemeClr val="bg1"/>
                </a:solidFill>
                <a:ea typeface="楷体_GB2312" pitchFamily="49" charset="-122"/>
              </a:rPr>
              <a:t>赤壁</a:t>
            </a:r>
          </a:p>
          <a:p>
            <a:r>
              <a:rPr lang="zh-CN" altLang="en-US" sz="3600" b="1">
                <a:solidFill>
                  <a:schemeClr val="bg1"/>
                </a:solidFill>
                <a:ea typeface="楷体_GB2312" pitchFamily="49" charset="-122"/>
              </a:rPr>
              <a:t>                            杜牧</a:t>
            </a:r>
          </a:p>
          <a:p>
            <a:r>
              <a:rPr lang="zh-CN" altLang="en-US" sz="3600" b="1">
                <a:solidFill>
                  <a:schemeClr val="bg1"/>
                </a:solidFill>
                <a:ea typeface="楷体_GB2312" pitchFamily="49" charset="-122"/>
              </a:rPr>
              <a:t>折戟沉沙铁未销，自将磨洗认前朝。</a:t>
            </a:r>
          </a:p>
          <a:p>
            <a:r>
              <a:rPr lang="zh-CN" altLang="en-US" sz="3600" b="1">
                <a:solidFill>
                  <a:schemeClr val="bg1"/>
                </a:solidFill>
                <a:ea typeface="楷体_GB2312" pitchFamily="49" charset="-122"/>
              </a:rPr>
              <a:t>东风不与周郎便，铜雀春深锁二乔。</a:t>
            </a:r>
          </a:p>
        </p:txBody>
      </p:sp>
      <p:sp>
        <p:nvSpPr>
          <p:cNvPr id="18442" name="Text Box 10"/>
          <p:cNvSpPr txBox="1">
            <a:spLocks noChangeArrowheads="1"/>
          </p:cNvSpPr>
          <p:nvPr/>
        </p:nvSpPr>
        <p:spPr bwMode="auto">
          <a:xfrm>
            <a:off x="1600200" y="3352800"/>
            <a:ext cx="426085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3200" b="1">
                <a:solidFill>
                  <a:schemeClr val="bg1"/>
                </a:solidFill>
              </a:rPr>
              <a:t>——这是一首咏史诗。</a:t>
            </a:r>
          </a:p>
        </p:txBody>
      </p:sp>
      <p:sp>
        <p:nvSpPr>
          <p:cNvPr id="18444" name="Text Box 12"/>
          <p:cNvSpPr txBox="1">
            <a:spLocks noChangeArrowheads="1"/>
          </p:cNvSpPr>
          <p:nvPr/>
        </p:nvSpPr>
        <p:spPr bwMode="auto">
          <a:xfrm>
            <a:off x="1371600" y="4038600"/>
            <a:ext cx="7527925" cy="2041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3200" b="1">
                <a:solidFill>
                  <a:schemeClr val="bg1"/>
                </a:solidFill>
              </a:rPr>
              <a:t>—— 赤壁是东汉末年周瑜大败曹操的</a:t>
            </a:r>
          </a:p>
          <a:p>
            <a:r>
              <a:rPr lang="zh-CN" altLang="en-US" sz="3200" b="1">
                <a:solidFill>
                  <a:schemeClr val="bg1"/>
                </a:solidFill>
              </a:rPr>
              <a:t>地方，在湖北赤壁市长江南岸。但诗人</a:t>
            </a:r>
          </a:p>
          <a:p>
            <a:r>
              <a:rPr lang="zh-CN" altLang="en-US" sz="3200" b="1">
                <a:solidFill>
                  <a:schemeClr val="bg1"/>
                </a:solidFill>
              </a:rPr>
              <a:t>所咏的赤壁是湖北黄冈的赤鼻矶，诗人</a:t>
            </a:r>
          </a:p>
          <a:p>
            <a:r>
              <a:rPr lang="zh-CN" altLang="en-US" sz="3200" b="1">
                <a:solidFill>
                  <a:schemeClr val="bg1"/>
                </a:solidFill>
              </a:rPr>
              <a:t>借题发挥，表明自己对历史事件的看法。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843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1844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1844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18439"/>
                </p:tgtEl>
              </p:cMediaNode>
            </p:video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184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 nodeType="clickPar">
                      <p:stCondLst>
                        <p:cond delay="0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22" dur="1" fill="hold"/>
                                        <p:tgtEl>
                                          <p:spTgt spid="1843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439"/>
                  </p:tgtEl>
                </p:cond>
              </p:nextCondLst>
            </p:seq>
          </p:childTnLst>
        </p:cTn>
      </p:par>
    </p:tnLst>
    <p:bldLst>
      <p:bldP spid="18442" grpId="0" autoUpdateAnimBg="0"/>
      <p:bldP spid="18444" grpId="0" autoUpdateAnimBg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27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02" name="Picture 2" descr="bg2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1203" name="Text Box 3"/>
          <p:cNvSpPr txBox="1">
            <a:spLocks noChangeArrowheads="1"/>
          </p:cNvSpPr>
          <p:nvPr/>
        </p:nvSpPr>
        <p:spPr bwMode="auto">
          <a:xfrm>
            <a:off x="2916238" y="1125538"/>
            <a:ext cx="5976937" cy="5203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kumimoji="0" lang="zh-CN" altLang="en-US" b="1">
                <a:latin typeface="Arial" panose="020B0604020202020204" pitchFamily="34" charset="0"/>
              </a:rPr>
              <a:t>（803～852），</a:t>
            </a:r>
            <a:r>
              <a:rPr kumimoji="0" lang="zh-CN" altLang="en-US" b="1">
                <a:solidFill>
                  <a:srgbClr val="FF0000"/>
                </a:solidFill>
                <a:latin typeface="Arial" panose="020B0604020202020204" pitchFamily="34" charset="0"/>
              </a:rPr>
              <a:t>晚唐杰出的诗人。字牧之</a:t>
            </a:r>
            <a:r>
              <a:rPr kumimoji="0" lang="zh-CN" altLang="en-US" b="1">
                <a:latin typeface="Arial" panose="020B0604020202020204" pitchFamily="34" charset="0"/>
              </a:rPr>
              <a:t>。京兆万年（今陕西西安）人。名相杜佑孙。大和进士，历任监察御史、史馆修撰、中书舍人，</a:t>
            </a:r>
            <a:r>
              <a:rPr kumimoji="0" lang="zh-CN" altLang="en-US" b="1">
                <a:solidFill>
                  <a:srgbClr val="FF0000"/>
                </a:solidFill>
                <a:latin typeface="Arial" panose="020B0604020202020204" pitchFamily="34" charset="0"/>
              </a:rPr>
              <a:t>世称“杜舍人”</a:t>
            </a:r>
            <a:r>
              <a:rPr kumimoji="0" lang="zh-CN" altLang="en-US" b="1">
                <a:latin typeface="Arial" panose="020B0604020202020204" pitchFamily="34" charset="0"/>
              </a:rPr>
              <a:t>。为人刚直，不逢迎权贵，在仕途上不很得意。其文学创作有多方面的成就，诗、赋、古文都足以名家。尤长于七绝，</a:t>
            </a:r>
            <a:r>
              <a:rPr kumimoji="0" lang="zh-CN" altLang="en-US" b="1">
                <a:solidFill>
                  <a:srgbClr val="FF0000"/>
                </a:solidFill>
                <a:latin typeface="Arial" panose="020B0604020202020204" pitchFamily="34" charset="0"/>
              </a:rPr>
              <a:t>人称“小杜”</a:t>
            </a:r>
            <a:r>
              <a:rPr kumimoji="0" lang="zh-CN" altLang="en-US" b="1">
                <a:latin typeface="Arial" panose="020B0604020202020204" pitchFamily="34" charset="0"/>
              </a:rPr>
              <a:t>，以别于杜甫。</a:t>
            </a:r>
            <a:r>
              <a:rPr kumimoji="0" lang="zh-CN" altLang="en-US" b="1">
                <a:solidFill>
                  <a:srgbClr val="FF0000"/>
                </a:solidFill>
                <a:latin typeface="Arial" panose="020B0604020202020204" pitchFamily="34" charset="0"/>
              </a:rPr>
              <a:t>与李商隐齐名，并称“小李杜”</a:t>
            </a:r>
            <a:r>
              <a:rPr kumimoji="0" lang="zh-CN" altLang="en-US" b="1">
                <a:latin typeface="Arial" panose="020B0604020202020204" pitchFamily="34" charset="0"/>
              </a:rPr>
              <a:t>。他的古体诗受杜甫、韩愈的影响，题材广阔，笔力峭健。近体诗则以文词清丽、情韵跌宕见长。晚唐诗歌趋于藻绘绮密，杜牧受时代风气影响，也有注重辞采的一面。以济世之才自负，注曹操所定《孙子兵法》十三篇。有</a:t>
            </a:r>
            <a:r>
              <a:rPr kumimoji="0" lang="zh-CN" altLang="en-US" b="1">
                <a:solidFill>
                  <a:srgbClr val="FF0000"/>
                </a:solidFill>
                <a:latin typeface="Arial" panose="020B0604020202020204" pitchFamily="34" charset="0"/>
              </a:rPr>
              <a:t>《樊川文集》</a:t>
            </a:r>
            <a:r>
              <a:rPr kumimoji="0" lang="zh-CN" altLang="en-US" b="1">
                <a:latin typeface="Arial" panose="020B0604020202020204" pitchFamily="34" charset="0"/>
              </a:rPr>
              <a:t>。</a:t>
            </a:r>
          </a:p>
        </p:txBody>
      </p:sp>
      <p:sp>
        <p:nvSpPr>
          <p:cNvPr id="51204" name="WordArt 4">
            <a:hlinkClick r:id="rId3" action="ppaction://hlinkfile"/>
          </p:cNvPr>
          <p:cNvSpPr>
            <a:spLocks noChangeArrowheads="1" noChangeShapeType="1" noTextEdit="1"/>
          </p:cNvSpPr>
          <p:nvPr/>
        </p:nvSpPr>
        <p:spPr bwMode="auto">
          <a:xfrm>
            <a:off x="3563938" y="82550"/>
            <a:ext cx="1828800" cy="6096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zh-CN" altLang="en-US" sz="48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宋体" panose="02010600030101010101" pitchFamily="2" charset="-122"/>
              </a:rPr>
              <a:t>赤  壁</a:t>
            </a:r>
          </a:p>
        </p:txBody>
      </p:sp>
      <p:sp>
        <p:nvSpPr>
          <p:cNvPr id="51205" name="WordArt 5">
            <a:hlinkClick r:id="rId4" action="ppaction://hlinkfile"/>
          </p:cNvPr>
          <p:cNvSpPr>
            <a:spLocks noChangeArrowheads="1" noChangeShapeType="1" noTextEdit="1"/>
          </p:cNvSpPr>
          <p:nvPr/>
        </p:nvSpPr>
        <p:spPr bwMode="auto">
          <a:xfrm>
            <a:off x="5486400" y="523875"/>
            <a:ext cx="933450" cy="457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zh-CN" altLang="en-US" sz="3600" b="1" kern="1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000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宋体" panose="02010600030101010101" pitchFamily="2" charset="-122"/>
              </a:rPr>
              <a:t>杜牧</a:t>
            </a:r>
          </a:p>
        </p:txBody>
      </p:sp>
      <p:pic>
        <p:nvPicPr>
          <p:cNvPr id="51206" name="Picture 6" descr="Img22134108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549275"/>
            <a:ext cx="2376488" cy="288131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07" name="Picture 7" descr="6-217-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3573463"/>
            <a:ext cx="2376488" cy="295116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51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5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11" dur="500"/>
                                        <p:tgtEl>
                                          <p:spTgt spid="512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27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Text Box 2"/>
          <p:cNvSpPr txBox="1">
            <a:spLocks noChangeArrowheads="1"/>
          </p:cNvSpPr>
          <p:nvPr/>
        </p:nvSpPr>
        <p:spPr bwMode="auto">
          <a:xfrm>
            <a:off x="457200" y="0"/>
            <a:ext cx="8305800" cy="4367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zh-CN" altLang="en-US" sz="2800" b="1">
                <a:solidFill>
                  <a:srgbClr val="FF0000"/>
                </a:solidFill>
              </a:rPr>
              <a:t>赤壁</a:t>
            </a:r>
          </a:p>
          <a:p>
            <a:pPr algn="ctr">
              <a:spcBef>
                <a:spcPct val="50000"/>
              </a:spcBef>
            </a:pPr>
            <a:r>
              <a:rPr lang="zh-CN" altLang="en-US" sz="2800" b="1">
                <a:solidFill>
                  <a:srgbClr val="FF0000"/>
                </a:solidFill>
              </a:rPr>
              <a:t>杜牧</a:t>
            </a:r>
          </a:p>
          <a:p>
            <a:pPr algn="ctr">
              <a:spcBef>
                <a:spcPct val="50000"/>
              </a:spcBef>
            </a:pPr>
            <a:r>
              <a:rPr lang="zh-CN" altLang="en-US" sz="2800" b="1">
                <a:solidFill>
                  <a:srgbClr val="FF0000"/>
                </a:solidFill>
              </a:rPr>
              <a:t>折戟沉沙铁未销，自将磨洗认前朝。</a:t>
            </a:r>
          </a:p>
          <a:p>
            <a:pPr algn="ctr">
              <a:spcBef>
                <a:spcPct val="50000"/>
              </a:spcBef>
            </a:pPr>
            <a:endParaRPr lang="zh-CN" altLang="en-US" sz="2800" b="1">
              <a:solidFill>
                <a:srgbClr val="FF0000"/>
              </a:solidFill>
            </a:endParaRPr>
          </a:p>
          <a:p>
            <a:pPr algn="ctr">
              <a:spcBef>
                <a:spcPct val="50000"/>
              </a:spcBef>
            </a:pPr>
            <a:endParaRPr lang="zh-CN" altLang="en-US" sz="2800" b="1">
              <a:solidFill>
                <a:srgbClr val="FF0000"/>
              </a:solidFill>
            </a:endParaRPr>
          </a:p>
          <a:p>
            <a:pPr algn="ctr">
              <a:spcBef>
                <a:spcPct val="50000"/>
              </a:spcBef>
            </a:pPr>
            <a:endParaRPr lang="zh-CN" altLang="en-US" sz="2800" b="1">
              <a:solidFill>
                <a:srgbClr val="FF0000"/>
              </a:solidFill>
            </a:endParaRPr>
          </a:p>
          <a:p>
            <a:pPr algn="ctr">
              <a:spcBef>
                <a:spcPct val="50000"/>
              </a:spcBef>
            </a:pPr>
            <a:r>
              <a:rPr lang="zh-CN" altLang="en-US" sz="2800" b="1">
                <a:solidFill>
                  <a:srgbClr val="FF0000"/>
                </a:solidFill>
              </a:rPr>
              <a:t>东风不与周郎便，铜雀春深锁二乔。</a:t>
            </a:r>
          </a:p>
        </p:txBody>
      </p:sp>
      <p:sp>
        <p:nvSpPr>
          <p:cNvPr id="52227" name="Text Box 3"/>
          <p:cNvSpPr txBox="1">
            <a:spLocks noChangeArrowheads="1"/>
          </p:cNvSpPr>
          <p:nvPr/>
        </p:nvSpPr>
        <p:spPr bwMode="auto">
          <a:xfrm>
            <a:off x="685800" y="1905000"/>
            <a:ext cx="7848600" cy="2349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 b="1" dirty="0">
                <a:solidFill>
                  <a:srgbClr val="FF0000"/>
                </a:solidFill>
              </a:rPr>
              <a:t>销：销蚀。</a:t>
            </a:r>
          </a:p>
          <a:p>
            <a:pPr>
              <a:spcBef>
                <a:spcPct val="50000"/>
              </a:spcBef>
            </a:pPr>
            <a:r>
              <a:rPr lang="zh-CN" altLang="en-US" sz="2800" b="1" dirty="0">
                <a:solidFill>
                  <a:srgbClr val="FF0000"/>
                </a:solidFill>
              </a:rPr>
              <a:t>将：拿起。</a:t>
            </a:r>
          </a:p>
          <a:p>
            <a:pPr>
              <a:spcBef>
                <a:spcPct val="50000"/>
              </a:spcBef>
            </a:pPr>
            <a:r>
              <a:rPr lang="zh-CN" altLang="en-US" sz="2800" b="1" dirty="0">
                <a:solidFill>
                  <a:srgbClr val="FF0000"/>
                </a:solidFill>
              </a:rPr>
              <a:t>前朝：三国时期。</a:t>
            </a:r>
          </a:p>
          <a:p>
            <a:pPr>
              <a:spcBef>
                <a:spcPct val="50000"/>
              </a:spcBef>
            </a:pP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52228" name="Text Box 4"/>
          <p:cNvSpPr txBox="1">
            <a:spLocks noChangeArrowheads="1"/>
          </p:cNvSpPr>
          <p:nvPr/>
        </p:nvSpPr>
        <p:spPr bwMode="auto">
          <a:xfrm>
            <a:off x="685800" y="4343400"/>
            <a:ext cx="7391400" cy="287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 b="1" dirty="0">
                <a:solidFill>
                  <a:srgbClr val="FF0000"/>
                </a:solidFill>
              </a:rPr>
              <a:t>之铜雀：铜雀台，曹操暮年享乐之地。</a:t>
            </a:r>
          </a:p>
          <a:p>
            <a:pPr>
              <a:spcBef>
                <a:spcPct val="50000"/>
              </a:spcBef>
            </a:pPr>
            <a:r>
              <a:rPr lang="zh-CN" altLang="en-US" sz="2800" b="1" dirty="0">
                <a:solidFill>
                  <a:srgbClr val="FF0000"/>
                </a:solidFill>
              </a:rPr>
              <a:t>春深：春色浓，这里指美女成群。</a:t>
            </a:r>
          </a:p>
          <a:p>
            <a:pPr>
              <a:spcBef>
                <a:spcPct val="50000"/>
              </a:spcBef>
            </a:pPr>
            <a:r>
              <a:rPr lang="zh-CN" altLang="en-US" sz="2800" b="1" dirty="0">
                <a:solidFill>
                  <a:srgbClr val="FF0000"/>
                </a:solidFill>
              </a:rPr>
              <a:t>二乔：三国时东吴美女，大乔乃孙策妻，小乔乃周瑜之妻。</a:t>
            </a:r>
          </a:p>
          <a:p>
            <a:pPr>
              <a:spcBef>
                <a:spcPct val="50000"/>
              </a:spcBef>
            </a:pPr>
            <a:endParaRPr lang="zh-CN" altLang="en-US" sz="28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22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22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522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522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226" grpId="0" autoUpdateAnimBg="0"/>
      <p:bldP spid="52227" grpId="0" autoUpdateAnimBg="0"/>
      <p:bldP spid="52228" grpId="0" autoUpdateAnimBg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27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250" name="Picture 1026" descr="00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3251" name="WordArt 1027">
            <a:hlinkClick r:id="rId3" action="ppaction://hlinkfile"/>
          </p:cNvPr>
          <p:cNvSpPr>
            <a:spLocks noChangeArrowheads="1" noChangeShapeType="1" noTextEdit="1"/>
          </p:cNvSpPr>
          <p:nvPr/>
        </p:nvSpPr>
        <p:spPr bwMode="auto">
          <a:xfrm>
            <a:off x="3505200" y="457200"/>
            <a:ext cx="1828800" cy="6096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zh-CN" altLang="en-US" sz="48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宋体" panose="02010600030101010101" pitchFamily="2" charset="-122"/>
              </a:rPr>
              <a:t>赤  壁</a:t>
            </a:r>
          </a:p>
        </p:txBody>
      </p:sp>
      <p:sp>
        <p:nvSpPr>
          <p:cNvPr id="53252" name="Text Box 1028"/>
          <p:cNvSpPr txBox="1">
            <a:spLocks noChangeArrowheads="1"/>
          </p:cNvSpPr>
          <p:nvPr/>
        </p:nvSpPr>
        <p:spPr bwMode="auto">
          <a:xfrm>
            <a:off x="990600" y="2179638"/>
            <a:ext cx="1997075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kumimoji="0" lang="zh-CN" altLang="en-US" sz="3200" b="1">
                <a:latin typeface="Arial" panose="020B0604020202020204" pitchFamily="34" charset="0"/>
              </a:rPr>
              <a:t>兴感之由</a:t>
            </a:r>
          </a:p>
        </p:txBody>
      </p:sp>
      <p:sp>
        <p:nvSpPr>
          <p:cNvPr id="53253" name="Text Box 1029"/>
          <p:cNvSpPr txBox="1">
            <a:spLocks noChangeArrowheads="1"/>
          </p:cNvSpPr>
          <p:nvPr/>
        </p:nvSpPr>
        <p:spPr bwMode="auto">
          <a:xfrm>
            <a:off x="914400" y="3421063"/>
            <a:ext cx="2073275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kumimoji="0" lang="zh-CN" altLang="en-US" sz="3200" b="1">
                <a:latin typeface="Arial" panose="020B0604020202020204" pitchFamily="34" charset="0"/>
              </a:rPr>
              <a:t>感慨咏叹</a:t>
            </a:r>
          </a:p>
        </p:txBody>
      </p:sp>
      <p:sp>
        <p:nvSpPr>
          <p:cNvPr id="53254" name="AutoShape 1030"/>
          <p:cNvSpPr>
            <a:spLocks/>
          </p:cNvSpPr>
          <p:nvPr/>
        </p:nvSpPr>
        <p:spPr bwMode="auto">
          <a:xfrm>
            <a:off x="2819400" y="1981200"/>
            <a:ext cx="76200" cy="1143000"/>
          </a:xfrm>
          <a:prstGeom prst="leftBrace">
            <a:avLst>
              <a:gd name="adj1" fmla="val 125000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53255" name="Text Box 1031"/>
          <p:cNvSpPr txBox="1">
            <a:spLocks noChangeArrowheads="1"/>
          </p:cNvSpPr>
          <p:nvPr/>
        </p:nvSpPr>
        <p:spPr bwMode="auto">
          <a:xfrm>
            <a:off x="2955925" y="1720850"/>
            <a:ext cx="269557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kumimoji="0" lang="zh-CN" altLang="en-US" sz="2800" b="1">
                <a:solidFill>
                  <a:schemeClr val="accent2"/>
                </a:solidFill>
                <a:latin typeface="Arial" panose="020B0604020202020204" pitchFamily="34" charset="0"/>
              </a:rPr>
              <a:t>未销蚀的铁戟</a:t>
            </a:r>
          </a:p>
        </p:txBody>
      </p:sp>
      <p:sp>
        <p:nvSpPr>
          <p:cNvPr id="53256" name="Text Box 1032"/>
          <p:cNvSpPr txBox="1">
            <a:spLocks noChangeArrowheads="1"/>
          </p:cNvSpPr>
          <p:nvPr/>
        </p:nvSpPr>
        <p:spPr bwMode="auto">
          <a:xfrm>
            <a:off x="3048000" y="2613025"/>
            <a:ext cx="23876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kumimoji="0" lang="zh-CN" altLang="en-US" sz="2800" b="1">
                <a:solidFill>
                  <a:schemeClr val="accent2"/>
                </a:solidFill>
                <a:latin typeface="Arial" panose="020B0604020202020204" pitchFamily="34" charset="0"/>
              </a:rPr>
              <a:t>是前朝之物</a:t>
            </a:r>
          </a:p>
        </p:txBody>
      </p:sp>
      <p:sp>
        <p:nvSpPr>
          <p:cNvPr id="53257" name="AutoShape 1033"/>
          <p:cNvSpPr>
            <a:spLocks/>
          </p:cNvSpPr>
          <p:nvPr/>
        </p:nvSpPr>
        <p:spPr bwMode="auto">
          <a:xfrm>
            <a:off x="2743200" y="3352800"/>
            <a:ext cx="76200" cy="1143000"/>
          </a:xfrm>
          <a:prstGeom prst="leftBrace">
            <a:avLst>
              <a:gd name="adj1" fmla="val 125000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53258" name="Text Box 1034"/>
          <p:cNvSpPr txBox="1">
            <a:spLocks noChangeArrowheads="1"/>
          </p:cNvSpPr>
          <p:nvPr/>
        </p:nvSpPr>
        <p:spPr bwMode="auto">
          <a:xfrm>
            <a:off x="3016250" y="3222625"/>
            <a:ext cx="263525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kumimoji="0" lang="zh-CN" altLang="en-US" sz="2800" b="1">
                <a:solidFill>
                  <a:schemeClr val="accent2"/>
                </a:solidFill>
                <a:latin typeface="Arial" panose="020B0604020202020204" pitchFamily="34" charset="0"/>
              </a:rPr>
              <a:t>若非东风之便</a:t>
            </a:r>
          </a:p>
        </p:txBody>
      </p:sp>
      <p:sp>
        <p:nvSpPr>
          <p:cNvPr id="53259" name="Text Box 1035"/>
          <p:cNvSpPr txBox="1">
            <a:spLocks noChangeArrowheads="1"/>
          </p:cNvSpPr>
          <p:nvPr/>
        </p:nvSpPr>
        <p:spPr bwMode="auto">
          <a:xfrm>
            <a:off x="3000375" y="4083050"/>
            <a:ext cx="2579688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kumimoji="0" lang="zh-CN" altLang="en-US" sz="2800" b="1">
                <a:solidFill>
                  <a:schemeClr val="accent2"/>
                </a:solidFill>
                <a:latin typeface="Arial" panose="020B0604020202020204" pitchFamily="34" charset="0"/>
              </a:rPr>
              <a:t>历史将会改写</a:t>
            </a:r>
          </a:p>
        </p:txBody>
      </p:sp>
      <p:sp>
        <p:nvSpPr>
          <p:cNvPr id="53260" name="AutoShape 1036"/>
          <p:cNvSpPr>
            <a:spLocks/>
          </p:cNvSpPr>
          <p:nvPr/>
        </p:nvSpPr>
        <p:spPr bwMode="auto">
          <a:xfrm>
            <a:off x="5486400" y="1905000"/>
            <a:ext cx="152400" cy="2514600"/>
          </a:xfrm>
          <a:prstGeom prst="rightBrace">
            <a:avLst>
              <a:gd name="adj1" fmla="val 137500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53261" name="Text Box 1037"/>
          <p:cNvSpPr txBox="1">
            <a:spLocks noChangeArrowheads="1"/>
          </p:cNvSpPr>
          <p:nvPr/>
        </p:nvSpPr>
        <p:spPr bwMode="auto">
          <a:xfrm>
            <a:off x="5851525" y="2133600"/>
            <a:ext cx="2897188" cy="1373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kumimoji="0" lang="zh-CN" altLang="en-US" sz="2800" b="1">
                <a:solidFill>
                  <a:srgbClr val="FF0000"/>
                </a:solidFill>
                <a:latin typeface="Arial" panose="020B0604020202020204" pitchFamily="34" charset="0"/>
              </a:rPr>
              <a:t>表现英雄无用武之地的抑郁不平之气</a:t>
            </a:r>
          </a:p>
        </p:txBody>
      </p:sp>
      <p:sp>
        <p:nvSpPr>
          <p:cNvPr id="53262" name="Text Box 1038"/>
          <p:cNvSpPr txBox="1">
            <a:spLocks noChangeArrowheads="1"/>
          </p:cNvSpPr>
          <p:nvPr/>
        </p:nvSpPr>
        <p:spPr bwMode="auto">
          <a:xfrm>
            <a:off x="5791200" y="3657600"/>
            <a:ext cx="2813050" cy="946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kumimoji="0" lang="zh-CN" altLang="en-US" sz="2800" b="1">
                <a:solidFill>
                  <a:srgbClr val="FF0000"/>
                </a:solidFill>
                <a:latin typeface="Arial" panose="020B0604020202020204" pitchFamily="34" charset="0"/>
              </a:rPr>
              <a:t>告诫统治者不要有侥幸心理</a:t>
            </a:r>
          </a:p>
        </p:txBody>
      </p:sp>
      <p:sp>
        <p:nvSpPr>
          <p:cNvPr id="53263" name="Text Box 1039"/>
          <p:cNvSpPr txBox="1">
            <a:spLocks noChangeArrowheads="1"/>
          </p:cNvSpPr>
          <p:nvPr/>
        </p:nvSpPr>
        <p:spPr bwMode="auto">
          <a:xfrm>
            <a:off x="323850" y="5013325"/>
            <a:ext cx="7869238" cy="16160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kumimoji="0" lang="zh-CN" altLang="en-US" sz="2000" b="1">
                <a:latin typeface="Arial" panose="020B0604020202020204" pitchFamily="34" charset="0"/>
              </a:rPr>
              <a:t>【简析】</a:t>
            </a:r>
          </a:p>
          <a:p>
            <a:r>
              <a:rPr kumimoji="0" lang="zh-CN" altLang="en-US" sz="2000" b="1">
                <a:latin typeface="Arial" panose="020B0604020202020204" pitchFamily="34" charset="0"/>
              </a:rPr>
              <a:t>　　这首咏史吊古诗，似是讥讽周瑜成功的侥幸。诗的开头二句，借物起兴，慨叹前朝人物事迹，后二句议论：赤壁大战，周瑜火攻，倘无东风，东吴早灭，二乔将被虏去，历史就要改观。诗的构思极为精巧，点染用功。 </a:t>
            </a:r>
          </a:p>
        </p:txBody>
      </p:sp>
      <p:sp>
        <p:nvSpPr>
          <p:cNvPr id="53264" name="AutoShape 1040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202613" y="6364288"/>
            <a:ext cx="762000" cy="304800"/>
          </a:xfrm>
          <a:prstGeom prst="actionButtonBackPrevious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27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274" name="Picture 1026" descr="9478F0916AA8FC4999D7D37AA2848F09">
            <a:hlinkClick r:id="" action="ppaction://hlinkshowjump?jump=firstslide"/>
          </p:cNvPr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4200" y="4745038"/>
            <a:ext cx="2008188" cy="21129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4275" name="Text Box 1027"/>
          <p:cNvSpPr txBox="1">
            <a:spLocks noChangeArrowheads="1"/>
          </p:cNvSpPr>
          <p:nvPr/>
        </p:nvSpPr>
        <p:spPr bwMode="auto">
          <a:xfrm>
            <a:off x="0" y="0"/>
            <a:ext cx="9144000" cy="2868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 b="1">
                <a:solidFill>
                  <a:srgbClr val="FF33CC"/>
                </a:solidFill>
                <a:latin typeface="宋体" panose="02010600030101010101" pitchFamily="2" charset="-122"/>
              </a:rPr>
              <a:t>    </a:t>
            </a:r>
            <a:r>
              <a:rPr lang="zh-CN" altLang="en-US" sz="2800" b="1">
                <a:latin typeface="宋体" panose="02010600030101010101" pitchFamily="2" charset="-122"/>
              </a:rPr>
              <a:t>1，2：叙事，写诗人从前朝旧物睹物兴感，不禁</a:t>
            </a:r>
            <a:r>
              <a:rPr lang="zh-CN" altLang="en-US" sz="2800" b="1"/>
              <a:t>“</a:t>
            </a:r>
            <a:r>
              <a:rPr lang="zh-CN" altLang="en-US" sz="2800" b="1">
                <a:latin typeface="宋体" panose="02010600030101010101" pitchFamily="2" charset="-122"/>
              </a:rPr>
              <a:t>发古思之幽情</a:t>
            </a:r>
            <a:r>
              <a:rPr lang="zh-CN" altLang="en-US" sz="2800" b="1"/>
              <a:t>”</a:t>
            </a:r>
            <a:r>
              <a:rPr lang="zh-CN" altLang="en-US" sz="2800" b="1">
                <a:latin typeface="宋体" panose="02010600030101010101" pitchFamily="2" charset="-122"/>
              </a:rPr>
              <a:t>，浮想联翩。</a:t>
            </a:r>
          </a:p>
          <a:p>
            <a:pPr>
              <a:spcBef>
                <a:spcPct val="50000"/>
              </a:spcBef>
            </a:pPr>
            <a:r>
              <a:rPr lang="zh-CN" altLang="en-US" sz="2800" b="1">
                <a:latin typeface="宋体" panose="02010600030101010101" pitchFamily="2" charset="-122"/>
              </a:rPr>
              <a:t>     3，4：由叙事引发议论，杜牧本人认为赤壁之功出于侥幸，若非东风之便，则国破家亡。借</a:t>
            </a:r>
            <a:r>
              <a:rPr lang="zh-CN" altLang="en-US" sz="2800" b="1"/>
              <a:t>“</a:t>
            </a:r>
            <a:r>
              <a:rPr lang="zh-CN" altLang="en-US" sz="2800" b="1">
                <a:latin typeface="宋体" panose="02010600030101010101" pitchFamily="2" charset="-122"/>
              </a:rPr>
              <a:t>铜雀春深锁二乔</a:t>
            </a:r>
            <a:r>
              <a:rPr lang="zh-CN" altLang="en-US" sz="2800" b="1"/>
              <a:t>”</a:t>
            </a:r>
            <a:r>
              <a:rPr lang="zh-CN" altLang="en-US" sz="2800" b="1">
                <a:latin typeface="宋体" panose="02010600030101010101" pitchFamily="2" charset="-122"/>
              </a:rPr>
              <a:t>说来，便觉风华蕴藏，增人百感，此正诗人巧于立言处。</a:t>
            </a:r>
          </a:p>
        </p:txBody>
      </p:sp>
      <p:sp>
        <p:nvSpPr>
          <p:cNvPr id="54276" name="Text Box 1028"/>
          <p:cNvSpPr txBox="1">
            <a:spLocks noChangeArrowheads="1"/>
          </p:cNvSpPr>
          <p:nvPr/>
        </p:nvSpPr>
        <p:spPr bwMode="auto">
          <a:xfrm>
            <a:off x="304800" y="3657600"/>
            <a:ext cx="7924800" cy="1800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 b="1">
                <a:solidFill>
                  <a:schemeClr val="accent2"/>
                </a:solidFill>
              </a:rPr>
              <a:t>       小结：赤壁之胜，自然不如杜牧所说的，“出于侥幸”，但诗人咏史，只是借题发挥，并非写历史鉴定。而杜牧这样写，显然有</a:t>
            </a:r>
            <a:r>
              <a:rPr lang="zh-CN" altLang="en-US" sz="2800" b="1">
                <a:solidFill>
                  <a:srgbClr val="FF0000"/>
                </a:solidFill>
              </a:rPr>
              <a:t>借史事以吐其怀才不遇之感的意思。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42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42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42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542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542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275" grpId="0" autoUpdateAnimBg="0"/>
      <p:bldP spid="54276" grpId="0" autoUpdateAnimBg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27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 Box 2"/>
          <p:cNvSpPr txBox="1">
            <a:spLocks noChangeArrowheads="1"/>
          </p:cNvSpPr>
          <p:nvPr/>
        </p:nvSpPr>
        <p:spPr bwMode="auto">
          <a:xfrm>
            <a:off x="1676400" y="838200"/>
            <a:ext cx="22860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4000" b="1">
                <a:solidFill>
                  <a:srgbClr val="339933"/>
                </a:solidFill>
                <a:ea typeface="楷体_GB2312" pitchFamily="49" charset="-122"/>
              </a:rPr>
              <a:t>阅读理解</a:t>
            </a:r>
            <a:endParaRPr lang="zh-CN" altLang="en-US" sz="4000"/>
          </a:p>
        </p:txBody>
      </p:sp>
      <p:sp>
        <p:nvSpPr>
          <p:cNvPr id="17411" name="Text Box 3"/>
          <p:cNvSpPr txBox="1">
            <a:spLocks noChangeArrowheads="1"/>
          </p:cNvSpPr>
          <p:nvPr/>
        </p:nvSpPr>
        <p:spPr bwMode="auto">
          <a:xfrm>
            <a:off x="1295400" y="1981200"/>
            <a:ext cx="5897563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3200" b="1">
                <a:latin typeface="楷体_GB2312" pitchFamily="49" charset="-122"/>
                <a:ea typeface="楷体_GB2312" pitchFamily="49" charset="-122"/>
              </a:rPr>
              <a:t>1.诗人对历史的评价因何而发？</a:t>
            </a:r>
          </a:p>
        </p:txBody>
      </p:sp>
      <p:sp>
        <p:nvSpPr>
          <p:cNvPr id="17412" name="Text Box 4"/>
          <p:cNvSpPr txBox="1">
            <a:spLocks noChangeArrowheads="1"/>
          </p:cNvSpPr>
          <p:nvPr/>
        </p:nvSpPr>
        <p:spPr bwMode="auto">
          <a:xfrm>
            <a:off x="1981200" y="2514600"/>
            <a:ext cx="3852863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3200" b="1">
                <a:solidFill>
                  <a:srgbClr val="A50021"/>
                </a:solidFill>
                <a:ea typeface="楷体_GB2312" pitchFamily="49" charset="-122"/>
              </a:rPr>
              <a:t>——折戟沉沙铁未销</a:t>
            </a:r>
          </a:p>
        </p:txBody>
      </p:sp>
      <p:sp>
        <p:nvSpPr>
          <p:cNvPr id="17414" name="Text Box 6"/>
          <p:cNvSpPr txBox="1">
            <a:spLocks noChangeArrowheads="1"/>
          </p:cNvSpPr>
          <p:nvPr/>
        </p:nvSpPr>
        <p:spPr bwMode="auto">
          <a:xfrm>
            <a:off x="1295400" y="3048000"/>
            <a:ext cx="5897563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3200" b="1">
                <a:latin typeface="楷体_GB2312" pitchFamily="49" charset="-122"/>
                <a:ea typeface="楷体_GB2312" pitchFamily="49" charset="-122"/>
              </a:rPr>
              <a:t>2.诗人是怎样评价赤壁之战的？</a:t>
            </a:r>
          </a:p>
        </p:txBody>
      </p:sp>
      <p:sp>
        <p:nvSpPr>
          <p:cNvPr id="17415" name="Text Box 7"/>
          <p:cNvSpPr txBox="1">
            <a:spLocks noChangeArrowheads="1"/>
          </p:cNvSpPr>
          <p:nvPr/>
        </p:nvSpPr>
        <p:spPr bwMode="auto">
          <a:xfrm>
            <a:off x="2133600" y="3505200"/>
            <a:ext cx="6711950" cy="1554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3200" b="1">
                <a:solidFill>
                  <a:srgbClr val="A50021"/>
                </a:solidFill>
                <a:ea typeface="楷体_GB2312" pitchFamily="49" charset="-122"/>
              </a:rPr>
              <a:t>——赤壁之战周瑜的胜利，是借助东</a:t>
            </a:r>
          </a:p>
          <a:p>
            <a:r>
              <a:rPr lang="zh-CN" altLang="en-US" sz="3200" b="1">
                <a:solidFill>
                  <a:srgbClr val="A50021"/>
                </a:solidFill>
                <a:ea typeface="楷体_GB2312" pitchFamily="49" charset="-122"/>
              </a:rPr>
              <a:t>风而已，有很大的偶然性，否则就是</a:t>
            </a:r>
          </a:p>
          <a:p>
            <a:r>
              <a:rPr lang="zh-CN" altLang="en-US" sz="3200" b="1">
                <a:solidFill>
                  <a:srgbClr val="A50021"/>
                </a:solidFill>
                <a:ea typeface="楷体_GB2312" pitchFamily="49" charset="-122"/>
              </a:rPr>
              <a:t>相反的结果。诗人不以成败论英雄。</a:t>
            </a:r>
          </a:p>
        </p:txBody>
      </p:sp>
      <p:sp>
        <p:nvSpPr>
          <p:cNvPr id="17416" name="Text Box 8"/>
          <p:cNvSpPr txBox="1">
            <a:spLocks noChangeArrowheads="1"/>
          </p:cNvSpPr>
          <p:nvPr/>
        </p:nvSpPr>
        <p:spPr bwMode="auto">
          <a:xfrm>
            <a:off x="1371600" y="5002213"/>
            <a:ext cx="7529513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3200" b="1">
                <a:latin typeface="楷体_GB2312" pitchFamily="49" charset="-122"/>
                <a:ea typeface="楷体_GB2312" pitchFamily="49" charset="-122"/>
              </a:rPr>
              <a:t>3.前后两句在表达上有什么不同？有什么</a:t>
            </a:r>
          </a:p>
          <a:p>
            <a:r>
              <a:rPr lang="zh-CN" altLang="en-US" sz="3200" b="1">
                <a:latin typeface="楷体_GB2312" pitchFamily="49" charset="-122"/>
                <a:ea typeface="楷体_GB2312" pitchFamily="49" charset="-122"/>
              </a:rPr>
              <a:t>内在联系？</a:t>
            </a:r>
          </a:p>
        </p:txBody>
      </p:sp>
      <p:sp>
        <p:nvSpPr>
          <p:cNvPr id="17417" name="Text Box 9"/>
          <p:cNvSpPr txBox="1">
            <a:spLocks noChangeArrowheads="1"/>
          </p:cNvSpPr>
          <p:nvPr/>
        </p:nvSpPr>
        <p:spPr bwMode="auto">
          <a:xfrm>
            <a:off x="1295400" y="6019800"/>
            <a:ext cx="78486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2800" b="1">
                <a:solidFill>
                  <a:srgbClr val="A50021"/>
                </a:solidFill>
                <a:ea typeface="楷体_GB2312" pitchFamily="49" charset="-122"/>
              </a:rPr>
              <a:t>前两句是叙事，后两句是议论。由叙事引发议论。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  <p:bldLst>
      <p:bldP spid="17411" grpId="0" autoUpdateAnimBg="0"/>
      <p:bldP spid="17412" grpId="0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27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ext Box 2"/>
          <p:cNvSpPr txBox="1">
            <a:spLocks noChangeArrowheads="1"/>
          </p:cNvSpPr>
          <p:nvPr/>
        </p:nvSpPr>
        <p:spPr bwMode="auto">
          <a:xfrm>
            <a:off x="1676400" y="838200"/>
            <a:ext cx="34290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4000">
                <a:solidFill>
                  <a:srgbClr val="669900"/>
                </a:solidFill>
                <a:ea typeface="华文行楷" panose="02010800040101010101" pitchFamily="2" charset="-122"/>
              </a:rPr>
              <a:t>学习目标</a:t>
            </a:r>
          </a:p>
        </p:txBody>
      </p:sp>
      <p:sp>
        <p:nvSpPr>
          <p:cNvPr id="36867" name="Text Box 3"/>
          <p:cNvSpPr txBox="1">
            <a:spLocks noChangeArrowheads="1"/>
          </p:cNvSpPr>
          <p:nvPr/>
        </p:nvSpPr>
        <p:spPr bwMode="auto">
          <a:xfrm>
            <a:off x="914400" y="2590800"/>
            <a:ext cx="76962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>
                <a:latin typeface="华文行楷" panose="02010800040101010101" pitchFamily="2" charset="-122"/>
                <a:ea typeface="华文行楷" panose="02010800040101010101" pitchFamily="2" charset="-122"/>
              </a:rPr>
              <a:t>1</a:t>
            </a:r>
            <a:r>
              <a:rPr lang="zh-CN" altLang="en-US" sz="3200">
                <a:latin typeface="华文行楷" panose="02010800040101010101" pitchFamily="2" charset="-122"/>
                <a:ea typeface="华文行楷" panose="02010800040101010101" pitchFamily="2" charset="-122"/>
              </a:rPr>
              <a:t>、学习并了解诗歌的意境。</a:t>
            </a:r>
          </a:p>
        </p:txBody>
      </p:sp>
      <p:sp>
        <p:nvSpPr>
          <p:cNvPr id="36868" name="Text Box 4"/>
          <p:cNvSpPr txBox="1">
            <a:spLocks noChangeArrowheads="1"/>
          </p:cNvSpPr>
          <p:nvPr/>
        </p:nvSpPr>
        <p:spPr bwMode="auto">
          <a:xfrm>
            <a:off x="838200" y="3810000"/>
            <a:ext cx="792480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>
                <a:latin typeface="华文行楷" panose="02010800040101010101" pitchFamily="2" charset="-122"/>
                <a:ea typeface="华文行楷" panose="02010800040101010101" pitchFamily="2" charset="-122"/>
              </a:rPr>
              <a:t>2、</a:t>
            </a:r>
            <a:r>
              <a:rPr lang="zh-CN" altLang="en-US" sz="3200" b="1">
                <a:latin typeface="华文行楷" panose="02010800040101010101" pitchFamily="2" charset="-122"/>
                <a:ea typeface="华文行楷" panose="02010800040101010101" pitchFamily="2" charset="-122"/>
              </a:rPr>
              <a:t>学习并了解诗、词、曲等诗歌的体裁特点</a:t>
            </a:r>
            <a:r>
              <a:rPr lang="zh-CN" altLang="en-US" sz="2800">
                <a:latin typeface="华文行楷" panose="02010800040101010101" pitchFamily="2" charset="-122"/>
                <a:ea typeface="华文行楷" panose="02010800040101010101" pitchFamily="2" charset="-122"/>
              </a:rPr>
              <a:t>。</a:t>
            </a:r>
          </a:p>
        </p:txBody>
      </p:sp>
      <p:sp>
        <p:nvSpPr>
          <p:cNvPr id="36869" name="Text Box 5"/>
          <p:cNvSpPr txBox="1">
            <a:spLocks noChangeArrowheads="1"/>
          </p:cNvSpPr>
          <p:nvPr/>
        </p:nvSpPr>
        <p:spPr bwMode="auto">
          <a:xfrm>
            <a:off x="838200" y="5029200"/>
            <a:ext cx="72390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>
                <a:latin typeface="华文行楷" panose="02010800040101010101" pitchFamily="2" charset="-122"/>
                <a:ea typeface="华文行楷" panose="02010800040101010101" pitchFamily="2" charset="-122"/>
              </a:rPr>
              <a:t>3、</a:t>
            </a:r>
            <a:r>
              <a:rPr lang="zh-CN" altLang="en-US" sz="3200" b="1">
                <a:latin typeface="华文行楷" panose="02010800040101010101" pitchFamily="2" charset="-122"/>
                <a:ea typeface="华文行楷" panose="02010800040101010101" pitchFamily="2" charset="-122"/>
              </a:rPr>
              <a:t>熟读并背诵课文。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68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68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68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68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68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68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7" grpId="0" autoUpdateAnimBg="0"/>
      <p:bldP spid="36868" grpId="0" autoUpdateAnimBg="0"/>
      <p:bldP spid="36869" grpId="0" autoUpdateAnimBg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27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Rectangle 3"/>
          <p:cNvSpPr>
            <a:spLocks noChangeArrowheads="1"/>
          </p:cNvSpPr>
          <p:nvPr/>
        </p:nvSpPr>
        <p:spPr bwMode="auto">
          <a:xfrm>
            <a:off x="1828800" y="914400"/>
            <a:ext cx="20193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3600" b="1">
                <a:solidFill>
                  <a:srgbClr val="339933"/>
                </a:solidFill>
                <a:ea typeface="楷体_GB2312" pitchFamily="49" charset="-122"/>
              </a:rPr>
              <a:t>阅读理解</a:t>
            </a:r>
          </a:p>
        </p:txBody>
      </p:sp>
      <p:pic>
        <p:nvPicPr>
          <p:cNvPr id="19460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2400" y="3195638"/>
            <a:ext cx="800100" cy="466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463" name="Picture 7" descr="未命名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464" name="Text Box 8"/>
          <p:cNvSpPr txBox="1">
            <a:spLocks noChangeArrowheads="1"/>
          </p:cNvSpPr>
          <p:nvPr/>
        </p:nvSpPr>
        <p:spPr bwMode="auto">
          <a:xfrm>
            <a:off x="1219200" y="1295400"/>
            <a:ext cx="6711950" cy="4113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3200" b="1">
                <a:solidFill>
                  <a:schemeClr val="bg1"/>
                </a:solidFill>
                <a:ea typeface="楷体_GB2312" pitchFamily="49" charset="-122"/>
              </a:rPr>
              <a:t>                     </a:t>
            </a:r>
            <a:r>
              <a:rPr lang="zh-CN" altLang="en-US" sz="4000" b="1">
                <a:solidFill>
                  <a:schemeClr val="bg1"/>
                </a:solidFill>
                <a:ea typeface="楷体_GB2312" pitchFamily="49" charset="-122"/>
              </a:rPr>
              <a:t>过零丁洋</a:t>
            </a:r>
          </a:p>
          <a:p>
            <a:r>
              <a:rPr lang="zh-CN" altLang="en-US" sz="3200" b="1">
                <a:solidFill>
                  <a:schemeClr val="bg1"/>
                </a:solidFill>
                <a:ea typeface="楷体_GB2312" pitchFamily="49" charset="-122"/>
              </a:rPr>
              <a:t>                        </a:t>
            </a:r>
          </a:p>
          <a:p>
            <a:r>
              <a:rPr lang="zh-CN" altLang="en-US" sz="3200" b="1">
                <a:ea typeface="楷体_GB2312" pitchFamily="49" charset="-122"/>
              </a:rPr>
              <a:t>                          </a:t>
            </a:r>
            <a:r>
              <a:rPr lang="zh-CN" altLang="en-US" sz="3200" b="1">
                <a:solidFill>
                  <a:schemeClr val="bg1"/>
                </a:solidFill>
                <a:ea typeface="楷体_GB2312" pitchFamily="49" charset="-122"/>
              </a:rPr>
              <a:t>文天祥</a:t>
            </a:r>
          </a:p>
          <a:p>
            <a:endParaRPr lang="zh-CN" altLang="en-US" sz="3200" b="1">
              <a:ea typeface="楷体_GB2312" pitchFamily="49" charset="-122"/>
            </a:endParaRPr>
          </a:p>
          <a:p>
            <a:r>
              <a:rPr lang="zh-CN" altLang="en-US" sz="3200" b="1">
                <a:solidFill>
                  <a:schemeClr val="bg1"/>
                </a:solidFill>
                <a:ea typeface="楷体_GB2312" pitchFamily="49" charset="-122"/>
              </a:rPr>
              <a:t>辛苦遭逢起一经，干戈寂寥四周星。</a:t>
            </a:r>
          </a:p>
          <a:p>
            <a:r>
              <a:rPr lang="zh-CN" altLang="en-US" sz="3200" b="1">
                <a:solidFill>
                  <a:schemeClr val="bg1"/>
                </a:solidFill>
                <a:ea typeface="楷体_GB2312" pitchFamily="49" charset="-122"/>
              </a:rPr>
              <a:t>山河破碎风飘絮，身世浮沉雨打萍。</a:t>
            </a:r>
          </a:p>
          <a:p>
            <a:r>
              <a:rPr lang="zh-CN" altLang="en-US" sz="3200" b="1">
                <a:solidFill>
                  <a:schemeClr val="bg1"/>
                </a:solidFill>
                <a:ea typeface="楷体_GB2312" pitchFamily="49" charset="-122"/>
              </a:rPr>
              <a:t>惶恐滩头说惶恐，零丁洋里叹零丁。</a:t>
            </a:r>
          </a:p>
          <a:p>
            <a:r>
              <a:rPr lang="zh-CN" altLang="en-US" sz="3200" b="1">
                <a:solidFill>
                  <a:schemeClr val="bg1"/>
                </a:solidFill>
                <a:ea typeface="楷体_GB2312" pitchFamily="49" charset="-122"/>
              </a:rPr>
              <a:t>人生自古谁无死，留取丹心照汗青。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27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298" name="Picture 2" descr="bg2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5299" name="Text Box 3"/>
          <p:cNvSpPr txBox="1">
            <a:spLocks noChangeArrowheads="1"/>
          </p:cNvSpPr>
          <p:nvPr/>
        </p:nvSpPr>
        <p:spPr bwMode="auto">
          <a:xfrm>
            <a:off x="323850" y="1268413"/>
            <a:ext cx="5184775" cy="52038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kumimoji="0" lang="zh-CN" altLang="en-US" b="1">
                <a:latin typeface="Arial" panose="020B0604020202020204" pitchFamily="34" charset="0"/>
              </a:rPr>
              <a:t>【作者简介】</a:t>
            </a:r>
          </a:p>
          <a:p>
            <a:endParaRPr kumimoji="0" lang="zh-CN" altLang="en-US" b="1">
              <a:latin typeface="Arial" panose="020B0604020202020204" pitchFamily="34" charset="0"/>
            </a:endParaRPr>
          </a:p>
          <a:p>
            <a:r>
              <a:rPr kumimoji="0" lang="zh-CN" altLang="en-US" b="1">
                <a:latin typeface="Arial" panose="020B0604020202020204" pitchFamily="34" charset="0"/>
              </a:rPr>
              <a:t>文天祥：(1236～1283)，</a:t>
            </a:r>
            <a:r>
              <a:rPr kumimoji="0" lang="zh-CN" altLang="en-US" b="1">
                <a:solidFill>
                  <a:srgbClr val="FF0000"/>
                </a:solidFill>
                <a:latin typeface="Arial" panose="020B0604020202020204" pitchFamily="34" charset="0"/>
              </a:rPr>
              <a:t>初名云孙，字天祥，改字宋瑞，又字履善，号文山，</a:t>
            </a:r>
            <a:r>
              <a:rPr kumimoji="0" lang="zh-CN" altLang="en-US" b="1">
                <a:latin typeface="Arial" panose="020B0604020202020204" pitchFamily="34" charset="0"/>
              </a:rPr>
              <a:t>吉安（今江西县名）人。 宋理宗宝佑四年（1256）考取进士第一名。历任湖南提刑，知赣州。恭帝德佑元年（1275）元兵渡江，文天祥起兵勤王。临安危急，奉命至元营议和，因坚决抗争被扣留，后冒险脱逃，拥立益王赵罡，至福建募集将士，进兵江西，恢复州县多处。后兵败被俘至元大都，终以不屈被害。封信国公。 作品有</a:t>
            </a:r>
            <a:r>
              <a:rPr kumimoji="0" lang="zh-CN" altLang="en-US" b="1">
                <a:solidFill>
                  <a:srgbClr val="FF0000"/>
                </a:solidFill>
                <a:latin typeface="Arial" panose="020B0604020202020204" pitchFamily="34" charset="0"/>
              </a:rPr>
              <a:t>《文山先生全集》</a:t>
            </a:r>
            <a:r>
              <a:rPr kumimoji="0" lang="zh-CN" altLang="en-US" b="1">
                <a:latin typeface="Arial" panose="020B0604020202020204" pitchFamily="34" charset="0"/>
              </a:rPr>
              <a:t> </a:t>
            </a:r>
          </a:p>
        </p:txBody>
      </p:sp>
      <p:sp>
        <p:nvSpPr>
          <p:cNvPr id="55300" name="WordArt 4"/>
          <p:cNvSpPr>
            <a:spLocks noChangeArrowheads="1" noChangeShapeType="1" noTextEdit="1"/>
          </p:cNvSpPr>
          <p:nvPr/>
        </p:nvSpPr>
        <p:spPr bwMode="auto">
          <a:xfrm>
            <a:off x="3419475" y="333375"/>
            <a:ext cx="2247900" cy="561975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zh-CN" altLang="en-US" sz="44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宋体" panose="02010600030101010101" pitchFamily="2" charset="-122"/>
              </a:rPr>
              <a:t>过零丁洋</a:t>
            </a:r>
          </a:p>
        </p:txBody>
      </p:sp>
      <p:sp>
        <p:nvSpPr>
          <p:cNvPr id="55301" name="WordArt 5"/>
          <p:cNvSpPr>
            <a:spLocks noChangeArrowheads="1" noChangeShapeType="1" noTextEdit="1"/>
          </p:cNvSpPr>
          <p:nvPr/>
        </p:nvSpPr>
        <p:spPr bwMode="auto">
          <a:xfrm>
            <a:off x="5867400" y="836613"/>
            <a:ext cx="1400175" cy="457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zh-CN" altLang="en-US" sz="3600" b="1" kern="1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000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宋体" panose="02010600030101010101" pitchFamily="2" charset="-122"/>
              </a:rPr>
              <a:t>文天祥</a:t>
            </a:r>
          </a:p>
        </p:txBody>
      </p:sp>
      <p:pic>
        <p:nvPicPr>
          <p:cNvPr id="55302" name="Picture 6" descr="wentianxia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425" y="1412875"/>
            <a:ext cx="2659063" cy="2447925"/>
          </a:xfrm>
          <a:prstGeom prst="rect">
            <a:avLst/>
          </a:prstGeom>
          <a:noFill/>
          <a:ln w="571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5303" name="Picture 7" descr="wtx10120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425" y="4076700"/>
            <a:ext cx="2663825" cy="2390775"/>
          </a:xfrm>
          <a:prstGeom prst="rect">
            <a:avLst/>
          </a:prstGeom>
          <a:solidFill>
            <a:schemeClr val="accent1"/>
          </a:solidFill>
          <a:ln w="57150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5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8" presetID="8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0" dur="500"/>
                                        <p:tgtEl>
                                          <p:spTgt spid="553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27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Text Box 1026"/>
          <p:cNvSpPr txBox="1">
            <a:spLocks noChangeArrowheads="1"/>
          </p:cNvSpPr>
          <p:nvPr/>
        </p:nvSpPr>
        <p:spPr bwMode="auto">
          <a:xfrm>
            <a:off x="609600" y="0"/>
            <a:ext cx="8229600" cy="4367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zh-CN" altLang="en-US" sz="2800" b="1" dirty="0"/>
              <a:t>过零丁洋</a:t>
            </a:r>
          </a:p>
          <a:p>
            <a:pPr algn="ctr">
              <a:spcBef>
                <a:spcPct val="50000"/>
              </a:spcBef>
            </a:pPr>
            <a:r>
              <a:rPr lang="zh-CN" altLang="en-US" sz="2800" b="1" dirty="0"/>
              <a:t>文天祥</a:t>
            </a:r>
          </a:p>
          <a:p>
            <a:pPr algn="ctr">
              <a:spcBef>
                <a:spcPct val="50000"/>
              </a:spcBef>
            </a:pPr>
            <a:r>
              <a:rPr lang="zh-CN" altLang="en-US" sz="2800" b="1" dirty="0">
                <a:solidFill>
                  <a:schemeClr val="accent1"/>
                </a:solidFill>
              </a:rPr>
              <a:t>辛苦遭逢起一经，干戈寥落四周星。</a:t>
            </a:r>
          </a:p>
          <a:p>
            <a:pPr algn="ctr">
              <a:spcBef>
                <a:spcPct val="50000"/>
              </a:spcBef>
            </a:pPr>
            <a:endParaRPr lang="zh-CN" altLang="en-US" sz="2800" b="1" dirty="0">
              <a:solidFill>
                <a:schemeClr val="accent1"/>
              </a:solidFill>
            </a:endParaRPr>
          </a:p>
          <a:p>
            <a:pPr algn="ctr">
              <a:spcBef>
                <a:spcPct val="50000"/>
              </a:spcBef>
            </a:pPr>
            <a:endParaRPr lang="zh-CN" altLang="en-US" sz="2800" b="1" dirty="0">
              <a:solidFill>
                <a:schemeClr val="accent1"/>
              </a:solidFill>
            </a:endParaRPr>
          </a:p>
          <a:p>
            <a:pPr algn="ctr">
              <a:spcBef>
                <a:spcPct val="50000"/>
              </a:spcBef>
            </a:pPr>
            <a:endParaRPr lang="zh-CN" altLang="en-US" sz="2800" b="1" dirty="0">
              <a:solidFill>
                <a:schemeClr val="accent1"/>
              </a:solidFill>
            </a:endParaRPr>
          </a:p>
          <a:p>
            <a:pPr algn="ctr">
              <a:spcBef>
                <a:spcPct val="50000"/>
              </a:spcBef>
            </a:pPr>
            <a:r>
              <a:rPr lang="zh-CN" altLang="en-US" sz="2800" b="1" dirty="0">
                <a:solidFill>
                  <a:schemeClr val="accent1"/>
                </a:solidFill>
              </a:rPr>
              <a:t>山河破碎风飘絮，身世浮沉雨打萍。</a:t>
            </a:r>
            <a:endParaRPr lang="zh-CN" altLang="en-US" sz="2800" b="1" dirty="0">
              <a:solidFill>
                <a:schemeClr val="accent2"/>
              </a:solidFill>
            </a:endParaRPr>
          </a:p>
        </p:txBody>
      </p:sp>
      <p:sp>
        <p:nvSpPr>
          <p:cNvPr id="56323" name="Text Box 1027"/>
          <p:cNvSpPr txBox="1">
            <a:spLocks noChangeArrowheads="1"/>
          </p:cNvSpPr>
          <p:nvPr/>
        </p:nvSpPr>
        <p:spPr bwMode="auto">
          <a:xfrm>
            <a:off x="838200" y="1752600"/>
            <a:ext cx="7467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zh-CN" altLang="en-US"/>
          </a:p>
        </p:txBody>
      </p:sp>
      <p:sp>
        <p:nvSpPr>
          <p:cNvPr id="56324" name="Text Box 1028"/>
          <p:cNvSpPr txBox="1">
            <a:spLocks noChangeArrowheads="1"/>
          </p:cNvSpPr>
          <p:nvPr/>
        </p:nvSpPr>
        <p:spPr bwMode="auto">
          <a:xfrm>
            <a:off x="762000" y="1981200"/>
            <a:ext cx="7086600" cy="2349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 b="1">
                <a:solidFill>
                  <a:schemeClr val="accent2"/>
                </a:solidFill>
              </a:rPr>
              <a:t>经：经书。</a:t>
            </a:r>
          </a:p>
          <a:p>
            <a:pPr>
              <a:spcBef>
                <a:spcPct val="50000"/>
              </a:spcBef>
            </a:pPr>
            <a:r>
              <a:rPr lang="zh-CN" altLang="en-US" sz="2800" b="1">
                <a:solidFill>
                  <a:schemeClr val="accent2"/>
                </a:solidFill>
              </a:rPr>
              <a:t>干戈寥落：武器兵源不足。寥落：不足。</a:t>
            </a:r>
          </a:p>
          <a:p>
            <a:pPr>
              <a:spcBef>
                <a:spcPct val="50000"/>
              </a:spcBef>
            </a:pPr>
            <a:r>
              <a:rPr lang="zh-CN" altLang="en-US" sz="2800" b="1">
                <a:solidFill>
                  <a:schemeClr val="accent2"/>
                </a:solidFill>
              </a:rPr>
              <a:t>四周：四年。</a:t>
            </a:r>
          </a:p>
          <a:p>
            <a:pPr>
              <a:spcBef>
                <a:spcPct val="50000"/>
              </a:spcBef>
            </a:pPr>
            <a:endParaRPr lang="zh-CN" altLang="en-US"/>
          </a:p>
        </p:txBody>
      </p:sp>
      <p:sp>
        <p:nvSpPr>
          <p:cNvPr id="56325" name="Text Box 1029"/>
          <p:cNvSpPr txBox="1">
            <a:spLocks noChangeArrowheads="1"/>
          </p:cNvSpPr>
          <p:nvPr/>
        </p:nvSpPr>
        <p:spPr bwMode="auto">
          <a:xfrm>
            <a:off x="533400" y="4419600"/>
            <a:ext cx="8305800" cy="14938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 b="1">
                <a:solidFill>
                  <a:schemeClr val="accent2"/>
                </a:solidFill>
              </a:rPr>
              <a:t>风飘絮，雨打萍：风中柳絮，雨中浮萍。同样比喻国家和自身摇摆不定。</a:t>
            </a:r>
          </a:p>
          <a:p>
            <a:pPr>
              <a:spcBef>
                <a:spcPct val="50000"/>
              </a:spcBef>
            </a:pP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63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563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63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322" grpId="0" autoUpdateAnimBg="0"/>
      <p:bldP spid="56324" grpId="0" autoUpdateAnimBg="0"/>
      <p:bldP spid="56325" grpId="0" autoUpdateAnimBg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27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1026"/>
          <p:cNvSpPr>
            <a:spLocks noChangeArrowheads="1"/>
          </p:cNvSpPr>
          <p:nvPr/>
        </p:nvSpPr>
        <p:spPr bwMode="auto">
          <a:xfrm>
            <a:off x="381000" y="1219200"/>
            <a:ext cx="8153400" cy="2774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zh-CN" altLang="en-US" sz="3200" b="1">
                <a:solidFill>
                  <a:srgbClr val="6600FF"/>
                </a:solidFill>
              </a:rPr>
              <a:t>惶恐滩头说惶恐，零丁洋里叹零丁。</a:t>
            </a:r>
          </a:p>
          <a:p>
            <a:pPr algn="ctr">
              <a:spcBef>
                <a:spcPct val="50000"/>
              </a:spcBef>
            </a:pPr>
            <a:endParaRPr lang="zh-CN" altLang="en-US" sz="3200" b="1">
              <a:solidFill>
                <a:srgbClr val="6600FF"/>
              </a:solidFill>
            </a:endParaRPr>
          </a:p>
          <a:p>
            <a:pPr algn="ctr">
              <a:spcBef>
                <a:spcPct val="50000"/>
              </a:spcBef>
            </a:pPr>
            <a:endParaRPr lang="zh-CN" altLang="en-US" sz="3200" b="1">
              <a:solidFill>
                <a:srgbClr val="6600FF"/>
              </a:solidFill>
            </a:endParaRPr>
          </a:p>
          <a:p>
            <a:pPr algn="ctr">
              <a:spcBef>
                <a:spcPct val="50000"/>
              </a:spcBef>
            </a:pPr>
            <a:r>
              <a:rPr lang="zh-CN" altLang="en-US" sz="3200" b="1">
                <a:solidFill>
                  <a:srgbClr val="6600FF"/>
                </a:solidFill>
              </a:rPr>
              <a:t>人生自古谁无死？留取丹心照汗青。</a:t>
            </a:r>
          </a:p>
        </p:txBody>
      </p:sp>
      <p:sp>
        <p:nvSpPr>
          <p:cNvPr id="57347" name="Text Box 1027"/>
          <p:cNvSpPr txBox="1">
            <a:spLocks noChangeArrowheads="1"/>
          </p:cNvSpPr>
          <p:nvPr/>
        </p:nvSpPr>
        <p:spPr bwMode="auto">
          <a:xfrm>
            <a:off x="838200" y="1905000"/>
            <a:ext cx="7391400" cy="1858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 b="1">
                <a:solidFill>
                  <a:schemeClr val="accent2"/>
                </a:solidFill>
              </a:rPr>
              <a:t>前两个“惶恐”“零丁”：地名。</a:t>
            </a:r>
          </a:p>
          <a:p>
            <a:pPr>
              <a:spcBef>
                <a:spcPct val="50000"/>
              </a:spcBef>
            </a:pPr>
            <a:r>
              <a:rPr lang="zh-CN" altLang="en-US" sz="3200" b="1">
                <a:solidFill>
                  <a:schemeClr val="accent2"/>
                </a:solidFill>
              </a:rPr>
              <a:t>后两个“惶恐”“零丁”：表心情。</a:t>
            </a:r>
          </a:p>
          <a:p>
            <a:pPr>
              <a:spcBef>
                <a:spcPct val="50000"/>
              </a:spcBef>
            </a:pPr>
            <a:endParaRPr lang="zh-CN" altLang="en-US">
              <a:solidFill>
                <a:schemeClr val="accent2"/>
              </a:solidFill>
            </a:endParaRPr>
          </a:p>
        </p:txBody>
      </p:sp>
      <p:sp>
        <p:nvSpPr>
          <p:cNvPr id="57348" name="Text Box 1028"/>
          <p:cNvSpPr txBox="1">
            <a:spLocks noChangeArrowheads="1"/>
          </p:cNvSpPr>
          <p:nvPr/>
        </p:nvSpPr>
        <p:spPr bwMode="auto">
          <a:xfrm>
            <a:off x="762000" y="4114800"/>
            <a:ext cx="7772400" cy="1858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 b="1">
                <a:solidFill>
                  <a:schemeClr val="accent2"/>
                </a:solidFill>
              </a:rPr>
              <a:t>丹心：1，不投降卖国；2，爱国之心。</a:t>
            </a:r>
          </a:p>
          <a:p>
            <a:pPr>
              <a:spcBef>
                <a:spcPct val="50000"/>
              </a:spcBef>
            </a:pPr>
            <a:r>
              <a:rPr lang="zh-CN" altLang="en-US" sz="3200" b="1">
                <a:solidFill>
                  <a:schemeClr val="accent2"/>
                </a:solidFill>
              </a:rPr>
              <a:t>汗青：史书。</a:t>
            </a:r>
          </a:p>
          <a:p>
            <a:pPr>
              <a:spcBef>
                <a:spcPct val="50000"/>
              </a:spcBef>
            </a:pPr>
            <a:endParaRPr lang="zh-CN" altLang="en-US">
              <a:solidFill>
                <a:schemeClr val="accent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27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ext Box 1026"/>
          <p:cNvSpPr txBox="1">
            <a:spLocks noChangeArrowheads="1"/>
          </p:cNvSpPr>
          <p:nvPr/>
        </p:nvSpPr>
        <p:spPr bwMode="auto">
          <a:xfrm>
            <a:off x="1812925" y="777875"/>
            <a:ext cx="20193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3600" b="1">
                <a:solidFill>
                  <a:srgbClr val="339933"/>
                </a:solidFill>
                <a:ea typeface="楷体_GB2312" pitchFamily="49" charset="-122"/>
              </a:rPr>
              <a:t>阅读理解</a:t>
            </a:r>
          </a:p>
        </p:txBody>
      </p:sp>
      <p:sp>
        <p:nvSpPr>
          <p:cNvPr id="21507" name="Text Box 1027"/>
          <p:cNvSpPr txBox="1">
            <a:spLocks noChangeArrowheads="1"/>
          </p:cNvSpPr>
          <p:nvPr/>
        </p:nvSpPr>
        <p:spPr bwMode="auto">
          <a:xfrm>
            <a:off x="1431925" y="2201863"/>
            <a:ext cx="5897563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3200" b="1">
                <a:latin typeface="楷体_GB2312" pitchFamily="49" charset="-122"/>
                <a:ea typeface="楷体_GB2312" pitchFamily="49" charset="-122"/>
              </a:rPr>
              <a:t>1.首联回顾了诗人怎样的经历？</a:t>
            </a:r>
          </a:p>
        </p:txBody>
      </p:sp>
      <p:sp>
        <p:nvSpPr>
          <p:cNvPr id="21508" name="Text Box 1028"/>
          <p:cNvSpPr txBox="1">
            <a:spLocks noChangeArrowheads="1"/>
          </p:cNvSpPr>
          <p:nvPr/>
        </p:nvSpPr>
        <p:spPr bwMode="auto">
          <a:xfrm>
            <a:off x="1600200" y="2765425"/>
            <a:ext cx="6610350" cy="946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2800" b="1">
                <a:solidFill>
                  <a:srgbClr val="CC00CC"/>
                </a:solidFill>
                <a:ea typeface="楷体_GB2312" pitchFamily="49" charset="-122"/>
              </a:rPr>
              <a:t>        一是读经书入仕途，二是起兵抗元，</a:t>
            </a:r>
          </a:p>
          <a:p>
            <a:r>
              <a:rPr lang="zh-CN" altLang="en-US" sz="2800" b="1">
                <a:solidFill>
                  <a:srgbClr val="CC00CC"/>
                </a:solidFill>
                <a:ea typeface="楷体_GB2312" pitchFamily="49" charset="-122"/>
              </a:rPr>
              <a:t>  频繁战斗了四年</a:t>
            </a:r>
            <a:r>
              <a:rPr lang="zh-CN" altLang="en-US" sz="2800"/>
              <a:t>。</a:t>
            </a:r>
          </a:p>
        </p:txBody>
      </p:sp>
      <p:sp>
        <p:nvSpPr>
          <p:cNvPr id="21509" name="Text Box 1029"/>
          <p:cNvSpPr txBox="1">
            <a:spLocks noChangeArrowheads="1"/>
          </p:cNvSpPr>
          <p:nvPr/>
        </p:nvSpPr>
        <p:spPr bwMode="auto">
          <a:xfrm>
            <a:off x="1447800" y="3886200"/>
            <a:ext cx="6710363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3200" b="1">
                <a:latin typeface="楷体_GB2312" pitchFamily="49" charset="-122"/>
                <a:ea typeface="楷体_GB2312" pitchFamily="49" charset="-122"/>
              </a:rPr>
              <a:t>2.颔联</a:t>
            </a:r>
            <a:r>
              <a:rPr lang="zh-CN" altLang="en-US" sz="3200" b="1">
                <a:ea typeface="楷体_GB2312" pitchFamily="49" charset="-122"/>
              </a:rPr>
              <a:t>“</a:t>
            </a:r>
            <a:r>
              <a:rPr lang="zh-CN" altLang="en-US" sz="3200" b="1">
                <a:latin typeface="楷体_GB2312" pitchFamily="49" charset="-122"/>
                <a:ea typeface="楷体_GB2312" pitchFamily="49" charset="-122"/>
              </a:rPr>
              <a:t>风飘絮</a:t>
            </a:r>
            <a:r>
              <a:rPr lang="zh-CN" altLang="en-US" sz="3200" b="1">
                <a:ea typeface="楷体_GB2312" pitchFamily="49" charset="-122"/>
              </a:rPr>
              <a:t>”“</a:t>
            </a:r>
            <a:r>
              <a:rPr lang="zh-CN" altLang="en-US" sz="3200" b="1">
                <a:latin typeface="楷体_GB2312" pitchFamily="49" charset="-122"/>
                <a:ea typeface="楷体_GB2312" pitchFamily="49" charset="-122"/>
              </a:rPr>
              <a:t>雨打萍</a:t>
            </a:r>
            <a:r>
              <a:rPr lang="zh-CN" altLang="en-US" sz="3200" b="1">
                <a:ea typeface="楷体_GB2312" pitchFamily="49" charset="-122"/>
              </a:rPr>
              <a:t>”</a:t>
            </a:r>
            <a:r>
              <a:rPr lang="zh-CN" altLang="en-US" sz="3200" b="1">
                <a:latin typeface="楷体_GB2312" pitchFamily="49" charset="-122"/>
                <a:ea typeface="楷体_GB2312" pitchFamily="49" charset="-122"/>
              </a:rPr>
              <a:t>比喻什么？</a:t>
            </a:r>
            <a:endParaRPr lang="zh-CN" altLang="en-US"/>
          </a:p>
        </p:txBody>
      </p:sp>
      <p:sp>
        <p:nvSpPr>
          <p:cNvPr id="21512" name="Text Box 1032"/>
          <p:cNvSpPr txBox="1">
            <a:spLocks noChangeArrowheads="1"/>
          </p:cNvSpPr>
          <p:nvPr/>
        </p:nvSpPr>
        <p:spPr bwMode="auto">
          <a:xfrm>
            <a:off x="1905000" y="4597400"/>
            <a:ext cx="6561138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2800" b="1">
                <a:solidFill>
                  <a:srgbClr val="CC00CC"/>
                </a:solidFill>
                <a:ea typeface="楷体_GB2312" pitchFamily="49" charset="-122"/>
              </a:rPr>
              <a:t>“</a:t>
            </a:r>
            <a:r>
              <a:rPr lang="zh-CN" altLang="en-US" sz="2800" b="1">
                <a:solidFill>
                  <a:srgbClr val="CC00CC"/>
                </a:solidFill>
                <a:latin typeface="楷体_GB2312" pitchFamily="49" charset="-122"/>
                <a:ea typeface="楷体_GB2312" pitchFamily="49" charset="-122"/>
              </a:rPr>
              <a:t>风飘絮</a:t>
            </a:r>
            <a:r>
              <a:rPr lang="zh-CN" altLang="en-US" sz="2800" b="1">
                <a:solidFill>
                  <a:srgbClr val="CC00CC"/>
                </a:solidFill>
                <a:ea typeface="楷体_GB2312" pitchFamily="49" charset="-122"/>
              </a:rPr>
              <a:t>”</a:t>
            </a:r>
            <a:r>
              <a:rPr lang="zh-CN" altLang="en-US" sz="2800" b="1">
                <a:solidFill>
                  <a:srgbClr val="CC00CC"/>
                </a:solidFill>
                <a:latin typeface="楷体_GB2312" pitchFamily="49" charset="-122"/>
                <a:ea typeface="楷体_GB2312" pitchFamily="49" charset="-122"/>
              </a:rPr>
              <a:t>比喻国家命运惨淡，危在旦夕</a:t>
            </a:r>
            <a:r>
              <a:rPr lang="zh-CN" altLang="en-US" b="1">
                <a:solidFill>
                  <a:srgbClr val="CC00CC"/>
                </a:solidFill>
                <a:latin typeface="楷体_GB2312" pitchFamily="49" charset="-122"/>
                <a:ea typeface="楷体_GB2312" pitchFamily="49" charset="-122"/>
              </a:rPr>
              <a:t>。</a:t>
            </a:r>
          </a:p>
        </p:txBody>
      </p:sp>
      <p:sp>
        <p:nvSpPr>
          <p:cNvPr id="21513" name="Text Box 1033"/>
          <p:cNvSpPr txBox="1">
            <a:spLocks noChangeArrowheads="1"/>
          </p:cNvSpPr>
          <p:nvPr/>
        </p:nvSpPr>
        <p:spPr bwMode="auto">
          <a:xfrm>
            <a:off x="1905000" y="5334000"/>
            <a:ext cx="64008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2800" b="1">
                <a:solidFill>
                  <a:srgbClr val="CC00CC"/>
                </a:solidFill>
                <a:ea typeface="楷体_GB2312" pitchFamily="49" charset="-122"/>
              </a:rPr>
              <a:t>“</a:t>
            </a:r>
            <a:r>
              <a:rPr lang="zh-CN" altLang="en-US" sz="2800" b="1">
                <a:solidFill>
                  <a:srgbClr val="CC00CC"/>
                </a:solidFill>
                <a:latin typeface="楷体_GB2312" pitchFamily="49" charset="-122"/>
                <a:ea typeface="楷体_GB2312" pitchFamily="49" charset="-122"/>
              </a:rPr>
              <a:t>雨打萍</a:t>
            </a:r>
            <a:r>
              <a:rPr lang="zh-CN" altLang="en-US" sz="2800" b="1">
                <a:solidFill>
                  <a:srgbClr val="CC00CC"/>
                </a:solidFill>
                <a:ea typeface="楷体_GB2312" pitchFamily="49" charset="-122"/>
              </a:rPr>
              <a:t>”</a:t>
            </a:r>
            <a:r>
              <a:rPr lang="zh-CN" altLang="en-US" sz="2800" b="1">
                <a:solidFill>
                  <a:srgbClr val="CC00CC"/>
                </a:solidFill>
                <a:latin typeface="楷体_GB2312" pitchFamily="49" charset="-122"/>
                <a:ea typeface="楷体_GB2312" pitchFamily="49" charset="-122"/>
              </a:rPr>
              <a:t>比喻自己家破人亡，孤苦伶仃。</a:t>
            </a:r>
            <a:endParaRPr lang="zh-CN" altLang="en-US" sz="2800">
              <a:solidFill>
                <a:srgbClr val="CC00C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150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151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151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8" grpId="0" autoUpdateAnimBg="0"/>
      <p:bldP spid="21512" grpId="0" autoUpdateAnimBg="0"/>
      <p:bldP spid="21513" grpId="0" autoUpdateAnimBg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27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ext Box 2"/>
          <p:cNvSpPr txBox="1">
            <a:spLocks noChangeArrowheads="1"/>
          </p:cNvSpPr>
          <p:nvPr/>
        </p:nvSpPr>
        <p:spPr bwMode="auto">
          <a:xfrm>
            <a:off x="1736725" y="854075"/>
            <a:ext cx="20193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3600" b="1">
                <a:solidFill>
                  <a:srgbClr val="339933"/>
                </a:solidFill>
                <a:ea typeface="楷体_GB2312" pitchFamily="49" charset="-122"/>
              </a:rPr>
              <a:t>阅读理解</a:t>
            </a:r>
          </a:p>
        </p:txBody>
      </p:sp>
      <p:sp>
        <p:nvSpPr>
          <p:cNvPr id="22531" name="Text Box 3"/>
          <p:cNvSpPr txBox="1">
            <a:spLocks noChangeArrowheads="1"/>
          </p:cNvSpPr>
          <p:nvPr/>
        </p:nvSpPr>
        <p:spPr bwMode="auto">
          <a:xfrm>
            <a:off x="838200" y="2457450"/>
            <a:ext cx="8091488" cy="1431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3200" b="1"/>
              <a:t>      </a:t>
            </a:r>
            <a:r>
              <a:rPr lang="zh-CN" altLang="en-US" sz="3200" b="1">
                <a:latin typeface="楷体_GB2312" pitchFamily="49" charset="-122"/>
                <a:ea typeface="楷体_GB2312" pitchFamily="49" charset="-122"/>
              </a:rPr>
              <a:t>3.颈联两个</a:t>
            </a:r>
            <a:r>
              <a:rPr lang="zh-CN" altLang="en-US" sz="3200" b="1">
                <a:ea typeface="楷体_GB2312" pitchFamily="49" charset="-122"/>
              </a:rPr>
              <a:t>“</a:t>
            </a:r>
            <a:r>
              <a:rPr lang="zh-CN" altLang="en-US" sz="3200" b="1">
                <a:latin typeface="楷体_GB2312" pitchFamily="49" charset="-122"/>
                <a:ea typeface="楷体_GB2312" pitchFamily="49" charset="-122"/>
              </a:rPr>
              <a:t>惶恐</a:t>
            </a:r>
            <a:r>
              <a:rPr lang="zh-CN" altLang="en-US" sz="3200" b="1">
                <a:ea typeface="楷体_GB2312" pitchFamily="49" charset="-122"/>
              </a:rPr>
              <a:t>”</a:t>
            </a:r>
            <a:r>
              <a:rPr lang="zh-CN" altLang="en-US" sz="3200" b="1">
                <a:latin typeface="楷体_GB2312" pitchFamily="49" charset="-122"/>
                <a:ea typeface="楷体_GB2312" pitchFamily="49" charset="-122"/>
              </a:rPr>
              <a:t>，两个</a:t>
            </a:r>
            <a:r>
              <a:rPr lang="zh-CN" altLang="en-US" sz="3200" b="1">
                <a:ea typeface="楷体_GB2312" pitchFamily="49" charset="-122"/>
              </a:rPr>
              <a:t>“</a:t>
            </a:r>
            <a:r>
              <a:rPr lang="zh-CN" altLang="en-US" sz="3200" b="1">
                <a:latin typeface="楷体_GB2312" pitchFamily="49" charset="-122"/>
                <a:ea typeface="楷体_GB2312" pitchFamily="49" charset="-122"/>
              </a:rPr>
              <a:t>零丁</a:t>
            </a:r>
            <a:r>
              <a:rPr lang="zh-CN" altLang="en-US" sz="3200" b="1">
                <a:ea typeface="楷体_GB2312" pitchFamily="49" charset="-122"/>
              </a:rPr>
              <a:t>”</a:t>
            </a:r>
            <a:r>
              <a:rPr lang="zh-CN" altLang="en-US" sz="3200" b="1">
                <a:latin typeface="楷体_GB2312" pitchFamily="49" charset="-122"/>
                <a:ea typeface="楷体_GB2312" pitchFamily="49" charset="-122"/>
              </a:rPr>
              <a:t>个有什么含义？表达了诗人怎样的思想感情？</a:t>
            </a:r>
          </a:p>
          <a:p>
            <a:endParaRPr lang="zh-CN" altLang="en-US"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22532" name="Text Box 4"/>
          <p:cNvSpPr txBox="1">
            <a:spLocks noChangeArrowheads="1"/>
          </p:cNvSpPr>
          <p:nvPr/>
        </p:nvSpPr>
        <p:spPr bwMode="auto">
          <a:xfrm>
            <a:off x="1308100" y="3581400"/>
            <a:ext cx="7835900" cy="946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2800" b="1">
                <a:solidFill>
                  <a:srgbClr val="CC00CC"/>
                </a:solidFill>
                <a:ea typeface="楷体_GB2312" pitchFamily="49" charset="-122"/>
              </a:rPr>
              <a:t>——前一个“惶恐”、“零丁”是指地名，后一个“惶恐”、“零丁”是写心情。</a:t>
            </a:r>
          </a:p>
        </p:txBody>
      </p:sp>
      <p:sp>
        <p:nvSpPr>
          <p:cNvPr id="22533" name="Text Box 5"/>
          <p:cNvSpPr txBox="1">
            <a:spLocks noChangeArrowheads="1"/>
          </p:cNvSpPr>
          <p:nvPr/>
        </p:nvSpPr>
        <p:spPr bwMode="auto">
          <a:xfrm>
            <a:off x="1371600" y="4572000"/>
            <a:ext cx="7324725" cy="946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2800" b="1">
                <a:solidFill>
                  <a:srgbClr val="CC00CC"/>
                </a:solidFill>
                <a:ea typeface="楷体_GB2312" pitchFamily="49" charset="-122"/>
              </a:rPr>
              <a:t>——表达了诗人对危难国运的担忧和对自身处</a:t>
            </a:r>
          </a:p>
          <a:p>
            <a:r>
              <a:rPr lang="zh-CN" altLang="en-US" sz="2800" b="1">
                <a:solidFill>
                  <a:srgbClr val="CC00CC"/>
                </a:solidFill>
                <a:ea typeface="楷体_GB2312" pitchFamily="49" charset="-122"/>
              </a:rPr>
              <a:t>境的哀怨。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253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253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2" grpId="0" autoUpdateAnimBg="0"/>
      <p:bldP spid="22533" grpId="0" autoUpdateAnimBg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27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ext Box 2"/>
          <p:cNvSpPr txBox="1">
            <a:spLocks noChangeArrowheads="1"/>
          </p:cNvSpPr>
          <p:nvPr/>
        </p:nvSpPr>
        <p:spPr bwMode="auto">
          <a:xfrm>
            <a:off x="1752600" y="838200"/>
            <a:ext cx="20193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3600" b="1">
                <a:solidFill>
                  <a:srgbClr val="339933"/>
                </a:solidFill>
                <a:ea typeface="楷体_GB2312" pitchFamily="49" charset="-122"/>
              </a:rPr>
              <a:t>阅读理解</a:t>
            </a:r>
            <a:endParaRPr lang="zh-CN" altLang="en-US"/>
          </a:p>
        </p:txBody>
      </p:sp>
      <p:sp>
        <p:nvSpPr>
          <p:cNvPr id="20483" name="Text Box 3"/>
          <p:cNvSpPr txBox="1">
            <a:spLocks noChangeArrowheads="1"/>
          </p:cNvSpPr>
          <p:nvPr/>
        </p:nvSpPr>
        <p:spPr bwMode="auto">
          <a:xfrm>
            <a:off x="1303338" y="2030413"/>
            <a:ext cx="18415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zh-CN" altLang="en-US" sz="3200" b="1"/>
          </a:p>
        </p:txBody>
      </p:sp>
      <p:sp>
        <p:nvSpPr>
          <p:cNvPr id="20484" name="Text Box 4"/>
          <p:cNvSpPr txBox="1">
            <a:spLocks noChangeArrowheads="1"/>
          </p:cNvSpPr>
          <p:nvPr/>
        </p:nvSpPr>
        <p:spPr bwMode="auto">
          <a:xfrm>
            <a:off x="1524000" y="2008188"/>
            <a:ext cx="5792788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3200" b="1">
                <a:ea typeface="楷体_GB2312" pitchFamily="49" charset="-122"/>
              </a:rPr>
              <a:t>4.尾联表明了诗人怎样的气节？</a:t>
            </a:r>
          </a:p>
        </p:txBody>
      </p:sp>
      <p:sp>
        <p:nvSpPr>
          <p:cNvPr id="20485" name="Text Box 5"/>
          <p:cNvSpPr txBox="1">
            <a:spLocks noChangeArrowheads="1"/>
          </p:cNvSpPr>
          <p:nvPr/>
        </p:nvSpPr>
        <p:spPr bwMode="auto">
          <a:xfrm>
            <a:off x="1371600" y="2743200"/>
            <a:ext cx="7327900" cy="1373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2800" b="1">
                <a:solidFill>
                  <a:srgbClr val="CC00CC"/>
                </a:solidFill>
                <a:ea typeface="楷体_GB2312" pitchFamily="49" charset="-122"/>
              </a:rPr>
              <a:t>——表明诗人舍生取义的决心，充分体现他宁</a:t>
            </a:r>
          </a:p>
          <a:p>
            <a:r>
              <a:rPr lang="zh-CN" altLang="en-US" sz="2800" b="1">
                <a:solidFill>
                  <a:srgbClr val="CC00CC"/>
                </a:solidFill>
                <a:ea typeface="楷体_GB2312" pitchFamily="49" charset="-122"/>
              </a:rPr>
              <a:t>为玉碎，不为瓦全的民族气节。因此，尾联成</a:t>
            </a:r>
          </a:p>
          <a:p>
            <a:r>
              <a:rPr lang="zh-CN" altLang="en-US" sz="2800" b="1">
                <a:solidFill>
                  <a:srgbClr val="CC00CC"/>
                </a:solidFill>
                <a:ea typeface="楷体_GB2312" pitchFamily="49" charset="-122"/>
              </a:rPr>
              <a:t>为千古传诵的名句。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048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5" grpId="0" autoUpdateAnimBg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27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7" name="Text Box 1027"/>
          <p:cNvSpPr txBox="1">
            <a:spLocks noChangeArrowheads="1"/>
          </p:cNvSpPr>
          <p:nvPr/>
        </p:nvSpPr>
        <p:spPr bwMode="auto">
          <a:xfrm>
            <a:off x="0" y="0"/>
            <a:ext cx="9144000" cy="3724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 b="1">
                <a:solidFill>
                  <a:schemeClr val="accent2"/>
                </a:solidFill>
              </a:rPr>
              <a:t>1，2：写诗人寒窗苦读考上功名，进入仕途；还写了诗人起兵抗元的经历。</a:t>
            </a:r>
          </a:p>
          <a:p>
            <a:pPr>
              <a:spcBef>
                <a:spcPct val="50000"/>
              </a:spcBef>
            </a:pPr>
            <a:r>
              <a:rPr lang="zh-CN" altLang="en-US" sz="2800" b="1">
                <a:solidFill>
                  <a:schemeClr val="accent2"/>
                </a:solidFill>
              </a:rPr>
              <a:t>3，4：写国家命运惨淡，危在旦夕；自己家破人亡，孤苦伶仃。</a:t>
            </a:r>
          </a:p>
          <a:p>
            <a:pPr>
              <a:spcBef>
                <a:spcPct val="50000"/>
              </a:spcBef>
            </a:pPr>
            <a:r>
              <a:rPr lang="zh-CN" altLang="en-US" sz="2800" b="1">
                <a:solidFill>
                  <a:schemeClr val="accent2"/>
                </a:solidFill>
              </a:rPr>
              <a:t>5，6：表达了诗人对国家的担忧和对自身处境的忧虑。</a:t>
            </a:r>
          </a:p>
          <a:p>
            <a:pPr>
              <a:spcBef>
                <a:spcPct val="50000"/>
              </a:spcBef>
            </a:pPr>
            <a:r>
              <a:rPr lang="zh-CN" altLang="en-US" sz="2800" b="1">
                <a:solidFill>
                  <a:schemeClr val="accent2"/>
                </a:solidFill>
              </a:rPr>
              <a:t>7，8：表现他宁死不屈，宁为玉碎，不为瓦全的民族英雄的气节。</a:t>
            </a:r>
          </a:p>
        </p:txBody>
      </p:sp>
      <p:sp>
        <p:nvSpPr>
          <p:cNvPr id="72708" name="Text Box 1028"/>
          <p:cNvSpPr txBox="1">
            <a:spLocks noChangeArrowheads="1"/>
          </p:cNvSpPr>
          <p:nvPr/>
        </p:nvSpPr>
        <p:spPr bwMode="auto">
          <a:xfrm>
            <a:off x="304800" y="3886200"/>
            <a:ext cx="8382000" cy="2227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 b="1">
                <a:solidFill>
                  <a:srgbClr val="008000"/>
                </a:solidFill>
              </a:rPr>
              <a:t>     小结：《过零丁洋》一诗，整首都把叙事与抒情融为一体，诗人是在叙事，还是在抒情，让人分不清哪些是叙事，哪些是抒情。叙事抒情两者交融，浑然一体，从而更深一步地将诗人那一腔爱国热情抒发出来，最后达到了感情的炽点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500"/>
                                        <p:tgtEl>
                                          <p:spTgt spid="727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2" dur="500"/>
                                        <p:tgtEl>
                                          <p:spTgt spid="727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707" grpId="0" autoUpdateAnimBg="0"/>
      <p:bldP spid="72708" grpId="0" autoUpdateAnimBg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27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3730" name="Picture 1026" descr="00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3731" name="AutoShape 1027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001000" y="6248400"/>
            <a:ext cx="762000" cy="304800"/>
          </a:xfrm>
          <a:prstGeom prst="actionButtonBackPrevious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73732" name="WordArt 1028">
            <a:hlinkClick r:id="rId4" action="ppaction://hlinkfile"/>
          </p:cNvPr>
          <p:cNvSpPr>
            <a:spLocks noChangeArrowheads="1" noChangeShapeType="1" noTextEdit="1"/>
          </p:cNvSpPr>
          <p:nvPr/>
        </p:nvSpPr>
        <p:spPr bwMode="auto">
          <a:xfrm>
            <a:off x="3492500" y="333375"/>
            <a:ext cx="2247900" cy="561975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zh-CN" altLang="en-US" sz="44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宋体" panose="02010600030101010101" pitchFamily="2" charset="-122"/>
              </a:rPr>
              <a:t>过零丁洋</a:t>
            </a:r>
          </a:p>
        </p:txBody>
      </p:sp>
      <p:sp>
        <p:nvSpPr>
          <p:cNvPr id="73733" name="WordArt 1029"/>
          <p:cNvSpPr>
            <a:spLocks noChangeArrowheads="1" noChangeShapeType="1" noTextEdit="1"/>
          </p:cNvSpPr>
          <p:nvPr/>
        </p:nvSpPr>
        <p:spPr bwMode="auto">
          <a:xfrm>
            <a:off x="5867400" y="908050"/>
            <a:ext cx="1400175" cy="457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zh-CN" altLang="en-US" sz="3600" b="1" kern="1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000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宋体" panose="02010600030101010101" pitchFamily="2" charset="-122"/>
              </a:rPr>
              <a:t>文天祥</a:t>
            </a:r>
          </a:p>
        </p:txBody>
      </p:sp>
      <p:sp>
        <p:nvSpPr>
          <p:cNvPr id="73734" name="Text Box 1030"/>
          <p:cNvSpPr txBox="1">
            <a:spLocks noChangeArrowheads="1"/>
          </p:cNvSpPr>
          <p:nvPr/>
        </p:nvSpPr>
        <p:spPr bwMode="auto">
          <a:xfrm>
            <a:off x="2971800" y="1092200"/>
            <a:ext cx="1887538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kumimoji="0" lang="zh-CN" altLang="en-US" sz="2800" b="1">
                <a:latin typeface="Arial" panose="020B0604020202020204" pitchFamily="34" charset="0"/>
              </a:rPr>
              <a:t>步入仕途</a:t>
            </a:r>
          </a:p>
        </p:txBody>
      </p:sp>
      <p:sp>
        <p:nvSpPr>
          <p:cNvPr id="73735" name="Text Box 1031"/>
          <p:cNvSpPr txBox="1">
            <a:spLocks noChangeArrowheads="1"/>
          </p:cNvSpPr>
          <p:nvPr/>
        </p:nvSpPr>
        <p:spPr bwMode="auto">
          <a:xfrm>
            <a:off x="2971800" y="1471613"/>
            <a:ext cx="181610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kumimoji="0" lang="zh-CN" altLang="en-US" sz="2800" b="1">
                <a:latin typeface="Arial" panose="020B0604020202020204" pitchFamily="34" charset="0"/>
              </a:rPr>
              <a:t>起兵抗元</a:t>
            </a:r>
          </a:p>
        </p:txBody>
      </p:sp>
      <p:sp>
        <p:nvSpPr>
          <p:cNvPr id="73736" name="AutoShape 1032"/>
          <p:cNvSpPr>
            <a:spLocks/>
          </p:cNvSpPr>
          <p:nvPr/>
        </p:nvSpPr>
        <p:spPr bwMode="auto">
          <a:xfrm>
            <a:off x="2514600" y="4495800"/>
            <a:ext cx="76200" cy="609600"/>
          </a:xfrm>
          <a:prstGeom prst="leftBrace">
            <a:avLst>
              <a:gd name="adj1" fmla="val 66667"/>
              <a:gd name="adj2" fmla="val 50000"/>
            </a:avLst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73737" name="Text Box 1033"/>
          <p:cNvSpPr txBox="1">
            <a:spLocks noChangeArrowheads="1"/>
          </p:cNvSpPr>
          <p:nvPr/>
        </p:nvSpPr>
        <p:spPr bwMode="auto">
          <a:xfrm>
            <a:off x="2879725" y="2081213"/>
            <a:ext cx="1763713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kumimoji="0" lang="zh-CN" altLang="en-US" sz="2800" b="1">
                <a:latin typeface="Arial" panose="020B0604020202020204" pitchFamily="34" charset="0"/>
              </a:rPr>
              <a:t>国家危难</a:t>
            </a:r>
          </a:p>
        </p:txBody>
      </p:sp>
      <p:sp>
        <p:nvSpPr>
          <p:cNvPr id="73738" name="Text Box 1034"/>
          <p:cNvSpPr txBox="1">
            <a:spLocks noChangeArrowheads="1"/>
          </p:cNvSpPr>
          <p:nvPr/>
        </p:nvSpPr>
        <p:spPr bwMode="auto">
          <a:xfrm>
            <a:off x="2819400" y="2516188"/>
            <a:ext cx="1824038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kumimoji="0" lang="zh-CN" altLang="en-US" sz="2800" b="1">
                <a:latin typeface="Arial" panose="020B0604020202020204" pitchFamily="34" charset="0"/>
              </a:rPr>
              <a:t>命运艰辛</a:t>
            </a:r>
          </a:p>
        </p:txBody>
      </p:sp>
      <p:sp>
        <p:nvSpPr>
          <p:cNvPr id="73739" name="AutoShape 1035"/>
          <p:cNvSpPr>
            <a:spLocks/>
          </p:cNvSpPr>
          <p:nvPr/>
        </p:nvSpPr>
        <p:spPr bwMode="auto">
          <a:xfrm>
            <a:off x="4419600" y="2209800"/>
            <a:ext cx="228600" cy="838200"/>
          </a:xfrm>
          <a:prstGeom prst="rightBrace">
            <a:avLst>
              <a:gd name="adj1" fmla="val 30556"/>
              <a:gd name="adj2" fmla="val 50000"/>
            </a:avLst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73740" name="Text Box 1036"/>
          <p:cNvSpPr txBox="1">
            <a:spLocks noChangeArrowheads="1"/>
          </p:cNvSpPr>
          <p:nvPr/>
        </p:nvSpPr>
        <p:spPr bwMode="auto">
          <a:xfrm>
            <a:off x="4692650" y="2362200"/>
            <a:ext cx="8874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kumimoji="0" lang="zh-CN" altLang="en-US" b="1">
                <a:solidFill>
                  <a:schemeClr val="accent2"/>
                </a:solidFill>
                <a:latin typeface="Arial" panose="020B0604020202020204" pitchFamily="34" charset="0"/>
              </a:rPr>
              <a:t>比喻</a:t>
            </a:r>
          </a:p>
        </p:txBody>
      </p:sp>
      <p:sp>
        <p:nvSpPr>
          <p:cNvPr id="73741" name="Text Box 1037"/>
          <p:cNvSpPr txBox="1">
            <a:spLocks noChangeArrowheads="1"/>
          </p:cNvSpPr>
          <p:nvPr/>
        </p:nvSpPr>
        <p:spPr bwMode="auto">
          <a:xfrm>
            <a:off x="2803525" y="3148013"/>
            <a:ext cx="1912938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kumimoji="0" lang="zh-CN" altLang="en-US" sz="2800" b="1">
                <a:latin typeface="Arial" panose="020B0604020202020204" pitchFamily="34" charset="0"/>
              </a:rPr>
              <a:t>形势险恶</a:t>
            </a:r>
          </a:p>
        </p:txBody>
      </p:sp>
      <p:sp>
        <p:nvSpPr>
          <p:cNvPr id="73742" name="Text Box 1038"/>
          <p:cNvSpPr txBox="1">
            <a:spLocks noChangeArrowheads="1"/>
          </p:cNvSpPr>
          <p:nvPr/>
        </p:nvSpPr>
        <p:spPr bwMode="auto">
          <a:xfrm>
            <a:off x="2743200" y="3506788"/>
            <a:ext cx="182880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kumimoji="0" lang="zh-CN" altLang="en-US" sz="2800" b="1">
                <a:latin typeface="Arial" panose="020B0604020202020204" pitchFamily="34" charset="0"/>
              </a:rPr>
              <a:t>境况危苦</a:t>
            </a:r>
          </a:p>
        </p:txBody>
      </p:sp>
      <p:sp>
        <p:nvSpPr>
          <p:cNvPr id="73743" name="AutoShape 1039"/>
          <p:cNvSpPr>
            <a:spLocks/>
          </p:cNvSpPr>
          <p:nvPr/>
        </p:nvSpPr>
        <p:spPr bwMode="auto">
          <a:xfrm>
            <a:off x="4724400" y="2895600"/>
            <a:ext cx="152400" cy="1219200"/>
          </a:xfrm>
          <a:prstGeom prst="rightBrace">
            <a:avLst>
              <a:gd name="adj1" fmla="val 66667"/>
              <a:gd name="adj2" fmla="val 50000"/>
            </a:avLst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73744" name="Text Box 1040"/>
          <p:cNvSpPr txBox="1">
            <a:spLocks noChangeArrowheads="1"/>
          </p:cNvSpPr>
          <p:nvPr/>
        </p:nvSpPr>
        <p:spPr bwMode="auto">
          <a:xfrm>
            <a:off x="4953000" y="3276600"/>
            <a:ext cx="914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kumimoji="0" lang="zh-CN" altLang="en-US" b="1">
                <a:solidFill>
                  <a:schemeClr val="accent2"/>
                </a:solidFill>
                <a:latin typeface="Arial" panose="020B0604020202020204" pitchFamily="34" charset="0"/>
              </a:rPr>
              <a:t>对偶</a:t>
            </a:r>
          </a:p>
        </p:txBody>
      </p:sp>
      <p:sp>
        <p:nvSpPr>
          <p:cNvPr id="73745" name="Text Box 1041"/>
          <p:cNvSpPr txBox="1">
            <a:spLocks noChangeArrowheads="1"/>
          </p:cNvSpPr>
          <p:nvPr/>
        </p:nvSpPr>
        <p:spPr bwMode="auto">
          <a:xfrm>
            <a:off x="2711450" y="4214813"/>
            <a:ext cx="1931988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kumimoji="0" lang="zh-CN" altLang="en-US" sz="2800" b="1">
                <a:latin typeface="Arial" panose="020B0604020202020204" pitchFamily="34" charset="0"/>
              </a:rPr>
              <a:t>舍生取义</a:t>
            </a:r>
          </a:p>
        </p:txBody>
      </p:sp>
      <p:sp>
        <p:nvSpPr>
          <p:cNvPr id="73746" name="Text Box 1042"/>
          <p:cNvSpPr txBox="1">
            <a:spLocks noChangeArrowheads="1"/>
          </p:cNvSpPr>
          <p:nvPr/>
        </p:nvSpPr>
        <p:spPr bwMode="auto">
          <a:xfrm>
            <a:off x="2711450" y="4748213"/>
            <a:ext cx="186055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kumimoji="0" lang="zh-CN" altLang="en-US" sz="2800" b="1">
                <a:latin typeface="Arial" panose="020B0604020202020204" pitchFamily="34" charset="0"/>
              </a:rPr>
              <a:t>名垂青史</a:t>
            </a:r>
          </a:p>
        </p:txBody>
      </p:sp>
      <p:sp>
        <p:nvSpPr>
          <p:cNvPr id="73747" name="Text Box 1043"/>
          <p:cNvSpPr txBox="1">
            <a:spLocks noChangeArrowheads="1"/>
          </p:cNvSpPr>
          <p:nvPr/>
        </p:nvSpPr>
        <p:spPr bwMode="auto">
          <a:xfrm>
            <a:off x="1098550" y="2255838"/>
            <a:ext cx="1528763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kumimoji="0" lang="zh-CN" altLang="en-US" sz="3200" b="1">
                <a:latin typeface="Arial" panose="020B0604020202020204" pitchFamily="34" charset="0"/>
              </a:rPr>
              <a:t>叙事</a:t>
            </a:r>
          </a:p>
        </p:txBody>
      </p:sp>
      <p:sp>
        <p:nvSpPr>
          <p:cNvPr id="73748" name="Text Box 1044"/>
          <p:cNvSpPr txBox="1">
            <a:spLocks noChangeArrowheads="1"/>
          </p:cNvSpPr>
          <p:nvPr/>
        </p:nvSpPr>
        <p:spPr bwMode="auto">
          <a:xfrm>
            <a:off x="1066800" y="4411663"/>
            <a:ext cx="1344613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kumimoji="0" lang="zh-CN" altLang="en-US" sz="3200" b="1">
                <a:latin typeface="Arial" panose="020B0604020202020204" pitchFamily="34" charset="0"/>
              </a:rPr>
              <a:t>抒情</a:t>
            </a:r>
          </a:p>
        </p:txBody>
      </p:sp>
      <p:grpSp>
        <p:nvGrpSpPr>
          <p:cNvPr id="73749" name="Group 1045"/>
          <p:cNvGrpSpPr>
            <a:grpSpLocks/>
          </p:cNvGrpSpPr>
          <p:nvPr/>
        </p:nvGrpSpPr>
        <p:grpSpPr bwMode="auto">
          <a:xfrm>
            <a:off x="2286000" y="1295400"/>
            <a:ext cx="609600" cy="2590800"/>
            <a:chOff x="1440" y="816"/>
            <a:chExt cx="384" cy="1632"/>
          </a:xfrm>
        </p:grpSpPr>
        <p:sp>
          <p:nvSpPr>
            <p:cNvPr id="73750" name="AutoShape 1046"/>
            <p:cNvSpPr>
              <a:spLocks/>
            </p:cNvSpPr>
            <p:nvPr/>
          </p:nvSpPr>
          <p:spPr bwMode="auto">
            <a:xfrm>
              <a:off x="1440" y="912"/>
              <a:ext cx="48" cy="1440"/>
            </a:xfrm>
            <a:prstGeom prst="leftBracket">
              <a:avLst>
                <a:gd name="adj" fmla="val 250000"/>
              </a:avLst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grpSp>
          <p:nvGrpSpPr>
            <p:cNvPr id="73751" name="Group 1047"/>
            <p:cNvGrpSpPr>
              <a:grpSpLocks/>
            </p:cNvGrpSpPr>
            <p:nvPr/>
          </p:nvGrpSpPr>
          <p:grpSpPr bwMode="auto">
            <a:xfrm>
              <a:off x="1440" y="816"/>
              <a:ext cx="384" cy="384"/>
              <a:chOff x="2304" y="912"/>
              <a:chExt cx="384" cy="384"/>
            </a:xfrm>
          </p:grpSpPr>
          <p:sp>
            <p:nvSpPr>
              <p:cNvPr id="73752" name="AutoShape 1048"/>
              <p:cNvSpPr>
                <a:spLocks/>
              </p:cNvSpPr>
              <p:nvPr/>
            </p:nvSpPr>
            <p:spPr bwMode="auto">
              <a:xfrm>
                <a:off x="2640" y="912"/>
                <a:ext cx="48" cy="384"/>
              </a:xfrm>
              <a:prstGeom prst="leftBrace">
                <a:avLst>
                  <a:gd name="adj1" fmla="val 66667"/>
                  <a:gd name="adj2" fmla="val 50000"/>
                </a:avLst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73753" name="Line 1049"/>
              <p:cNvSpPr>
                <a:spLocks noChangeShapeType="1"/>
              </p:cNvSpPr>
              <p:nvPr/>
            </p:nvSpPr>
            <p:spPr bwMode="auto">
              <a:xfrm>
                <a:off x="2304" y="1104"/>
                <a:ext cx="288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grpSp>
          <p:nvGrpSpPr>
            <p:cNvPr id="73754" name="Group 1050"/>
            <p:cNvGrpSpPr>
              <a:grpSpLocks/>
            </p:cNvGrpSpPr>
            <p:nvPr/>
          </p:nvGrpSpPr>
          <p:grpSpPr bwMode="auto">
            <a:xfrm>
              <a:off x="1440" y="1440"/>
              <a:ext cx="336" cy="384"/>
              <a:chOff x="2400" y="1536"/>
              <a:chExt cx="336" cy="384"/>
            </a:xfrm>
          </p:grpSpPr>
          <p:sp>
            <p:nvSpPr>
              <p:cNvPr id="73755" name="AutoShape 1051"/>
              <p:cNvSpPr>
                <a:spLocks/>
              </p:cNvSpPr>
              <p:nvPr/>
            </p:nvSpPr>
            <p:spPr bwMode="auto">
              <a:xfrm>
                <a:off x="2688" y="1536"/>
                <a:ext cx="48" cy="384"/>
              </a:xfrm>
              <a:prstGeom prst="leftBrace">
                <a:avLst>
                  <a:gd name="adj1" fmla="val 66667"/>
                  <a:gd name="adj2" fmla="val 50000"/>
                </a:avLst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73756" name="Line 1052"/>
              <p:cNvSpPr>
                <a:spLocks noChangeShapeType="1"/>
              </p:cNvSpPr>
              <p:nvPr/>
            </p:nvSpPr>
            <p:spPr bwMode="auto">
              <a:xfrm>
                <a:off x="2400" y="1728"/>
                <a:ext cx="288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grpSp>
          <p:nvGrpSpPr>
            <p:cNvPr id="73757" name="Group 1053"/>
            <p:cNvGrpSpPr>
              <a:grpSpLocks/>
            </p:cNvGrpSpPr>
            <p:nvPr/>
          </p:nvGrpSpPr>
          <p:grpSpPr bwMode="auto">
            <a:xfrm>
              <a:off x="1440" y="2064"/>
              <a:ext cx="336" cy="384"/>
              <a:chOff x="2448" y="2160"/>
              <a:chExt cx="336" cy="384"/>
            </a:xfrm>
          </p:grpSpPr>
          <p:sp>
            <p:nvSpPr>
              <p:cNvPr id="73758" name="AutoShape 1054"/>
              <p:cNvSpPr>
                <a:spLocks/>
              </p:cNvSpPr>
              <p:nvPr/>
            </p:nvSpPr>
            <p:spPr bwMode="auto">
              <a:xfrm>
                <a:off x="2736" y="2160"/>
                <a:ext cx="48" cy="384"/>
              </a:xfrm>
              <a:prstGeom prst="leftBrace">
                <a:avLst>
                  <a:gd name="adj1" fmla="val 66667"/>
                  <a:gd name="adj2" fmla="val 50000"/>
                </a:avLst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73759" name="Line 1055"/>
              <p:cNvSpPr>
                <a:spLocks noChangeShapeType="1"/>
              </p:cNvSpPr>
              <p:nvPr/>
            </p:nvSpPr>
            <p:spPr bwMode="auto">
              <a:xfrm>
                <a:off x="2448" y="2352"/>
                <a:ext cx="288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sp>
        <p:nvSpPr>
          <p:cNvPr id="73760" name="AutoShape 1056"/>
          <p:cNvSpPr>
            <a:spLocks/>
          </p:cNvSpPr>
          <p:nvPr/>
        </p:nvSpPr>
        <p:spPr bwMode="auto">
          <a:xfrm>
            <a:off x="5410200" y="1371600"/>
            <a:ext cx="304800" cy="3886200"/>
          </a:xfrm>
          <a:prstGeom prst="rightBracket">
            <a:avLst>
              <a:gd name="adj" fmla="val 106250"/>
            </a:avLst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73761" name="Text Box 1057"/>
          <p:cNvSpPr txBox="1">
            <a:spLocks noChangeArrowheads="1"/>
          </p:cNvSpPr>
          <p:nvPr/>
        </p:nvSpPr>
        <p:spPr bwMode="auto">
          <a:xfrm>
            <a:off x="5867400" y="2209800"/>
            <a:ext cx="2881313" cy="1800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kumimoji="0" lang="zh-CN" altLang="en-US" sz="2800" b="1">
                <a:latin typeface="Arial" panose="020B0604020202020204" pitchFamily="34" charset="0"/>
              </a:rPr>
              <a:t>追忆</a:t>
            </a:r>
            <a:r>
              <a:rPr kumimoji="0" lang="zh-CN" altLang="en-US" sz="2800" b="1">
                <a:solidFill>
                  <a:srgbClr val="FF0000"/>
                </a:solidFill>
                <a:latin typeface="Arial" panose="020B0604020202020204" pitchFamily="34" charset="0"/>
              </a:rPr>
              <a:t>抗元经历,</a:t>
            </a:r>
            <a:r>
              <a:rPr kumimoji="0" lang="zh-CN" altLang="en-US" sz="2800" b="1">
                <a:latin typeface="Arial" panose="020B0604020202020204" pitchFamily="34" charset="0"/>
              </a:rPr>
              <a:t>表现</a:t>
            </a:r>
            <a:r>
              <a:rPr kumimoji="0" lang="zh-CN" altLang="en-US" sz="2800" b="1">
                <a:solidFill>
                  <a:srgbClr val="FF0000"/>
                </a:solidFill>
                <a:latin typeface="Arial" panose="020B0604020202020204" pitchFamily="34" charset="0"/>
              </a:rPr>
              <a:t>忧国之痛</a:t>
            </a:r>
            <a:r>
              <a:rPr kumimoji="0" lang="zh-CN" altLang="en-US" sz="2800" b="1">
                <a:latin typeface="Arial" panose="020B0604020202020204" pitchFamily="34" charset="0"/>
              </a:rPr>
              <a:t>和</a:t>
            </a:r>
            <a:r>
              <a:rPr kumimoji="0" lang="zh-CN" altLang="en-US" sz="2800" b="1">
                <a:solidFill>
                  <a:srgbClr val="FF0000"/>
                </a:solidFill>
                <a:latin typeface="Arial" panose="020B0604020202020204" pitchFamily="34" charset="0"/>
              </a:rPr>
              <a:t>以死明志</a:t>
            </a:r>
            <a:r>
              <a:rPr kumimoji="0" lang="zh-CN" altLang="en-US" sz="2000" b="1">
                <a:solidFill>
                  <a:srgbClr val="FF0000"/>
                </a:solidFill>
                <a:latin typeface="Arial" panose="020B0604020202020204" pitchFamily="34" charset="0"/>
              </a:rPr>
              <a:t>、</a:t>
            </a:r>
            <a:r>
              <a:rPr kumimoji="0" lang="zh-CN" altLang="en-US" sz="2800" b="1">
                <a:solidFill>
                  <a:srgbClr val="FF0000"/>
                </a:solidFill>
                <a:latin typeface="Arial" panose="020B0604020202020204" pitchFamily="34" charset="0"/>
              </a:rPr>
              <a:t>为国捐躯</a:t>
            </a:r>
            <a:r>
              <a:rPr kumimoji="0" lang="zh-CN" altLang="en-US" sz="2800" b="1">
                <a:latin typeface="Arial" panose="020B0604020202020204" pitchFamily="34" charset="0"/>
              </a:rPr>
              <a:t>的豪情壮志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737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737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737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500"/>
                                        <p:tgtEl>
                                          <p:spTgt spid="737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7" dur="500"/>
                                        <p:tgtEl>
                                          <p:spTgt spid="737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2" dur="500"/>
                                        <p:tgtEl>
                                          <p:spTgt spid="737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500"/>
                                        <p:tgtEl>
                                          <p:spTgt spid="737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2" dur="500"/>
                                        <p:tgtEl>
                                          <p:spTgt spid="737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7" dur="500"/>
                                        <p:tgtEl>
                                          <p:spTgt spid="737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2" dur="500"/>
                                        <p:tgtEl>
                                          <p:spTgt spid="737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37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3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 nodeType="clickPar">
                      <p:stCondLst>
                        <p:cond delay="indefinite"/>
                      </p:stCondLst>
                      <p:childTnLst>
                        <p:par>
                          <p:cTn id="6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3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65" dur="500"/>
                                        <p:tgtEl>
                                          <p:spTgt spid="737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 nodeType="clickPar">
                      <p:stCondLst>
                        <p:cond delay="indefinite"/>
                      </p:stCondLst>
                      <p:childTnLst>
                        <p:par>
                          <p:cTn id="6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8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0" dur="500"/>
                                        <p:tgtEl>
                                          <p:spTgt spid="737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 nodeType="clickPar">
                      <p:stCondLst>
                        <p:cond delay="indefinite"/>
                      </p:stCondLst>
                      <p:childTnLst>
                        <p:par>
                          <p:cTn id="7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3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5" dur="500"/>
                                        <p:tgtEl>
                                          <p:spTgt spid="737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7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37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 nodeType="clickPar">
                      <p:stCondLst>
                        <p:cond delay="indefinite"/>
                      </p:stCondLst>
                      <p:childTnLst>
                        <p:par>
                          <p:cTn id="8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1" presetID="1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83" dur="500"/>
                                        <p:tgtEl>
                                          <p:spTgt spid="737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3734" grpId="0" autoUpdateAnimBg="0"/>
      <p:bldP spid="73735" grpId="0" autoUpdateAnimBg="0"/>
      <p:bldP spid="73736" grpId="0" animBg="1"/>
      <p:bldP spid="73737" grpId="0" autoUpdateAnimBg="0"/>
      <p:bldP spid="73738" grpId="0" autoUpdateAnimBg="0"/>
      <p:bldP spid="73739" grpId="0" animBg="1"/>
      <p:bldP spid="73740" grpId="0" autoUpdateAnimBg="0"/>
      <p:bldP spid="73741" grpId="0" autoUpdateAnimBg="0"/>
      <p:bldP spid="73742" grpId="0" autoUpdateAnimBg="0"/>
      <p:bldP spid="73743" grpId="0" animBg="1"/>
      <p:bldP spid="73744" grpId="0" autoUpdateAnimBg="0"/>
      <p:bldP spid="73745" grpId="0" autoUpdateAnimBg="0"/>
      <p:bldP spid="73746" grpId="0" autoUpdateAnimBg="0"/>
      <p:bldP spid="73747" grpId="0" autoUpdateAnimBg="0"/>
      <p:bldP spid="73748" grpId="0" autoUpdateAnimBg="0"/>
      <p:bldP spid="73761" grpId="0" autoUpdateAnimBg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27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418" name="Picture 1026" descr="bg2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0419" name="Text Box 1027"/>
          <p:cNvSpPr txBox="1">
            <a:spLocks noChangeArrowheads="1"/>
          </p:cNvSpPr>
          <p:nvPr/>
        </p:nvSpPr>
        <p:spPr bwMode="auto">
          <a:xfrm>
            <a:off x="468313" y="1106488"/>
            <a:ext cx="8135937" cy="5635625"/>
          </a:xfrm>
          <a:prstGeom prst="rect">
            <a:avLst/>
          </a:prstGeom>
          <a:noFill/>
          <a:ln w="57150">
            <a:solidFill>
              <a:schemeClr val="accent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kumimoji="0" lang="zh-CN" altLang="en-US" sz="2000" b="1">
                <a:latin typeface="Arial" panose="020B0604020202020204" pitchFamily="34" charset="0"/>
              </a:rPr>
              <a:t>　　词，是我国古代诗歌的一种。它</a:t>
            </a:r>
            <a:r>
              <a:rPr kumimoji="0" lang="zh-CN" altLang="en-US" sz="2000" b="1">
                <a:solidFill>
                  <a:srgbClr val="FF0000"/>
                </a:solidFill>
                <a:latin typeface="Arial" panose="020B0604020202020204" pitchFamily="34" charset="0"/>
              </a:rPr>
              <a:t>始于梁代</a:t>
            </a:r>
            <a:r>
              <a:rPr kumimoji="0" lang="zh-CN" altLang="en-US" sz="2000" b="1">
                <a:latin typeface="Arial" panose="020B0604020202020204" pitchFamily="34" charset="0"/>
              </a:rPr>
              <a:t>，</a:t>
            </a:r>
            <a:r>
              <a:rPr kumimoji="0" lang="zh-CN" altLang="en-US" sz="2000" b="1">
                <a:solidFill>
                  <a:srgbClr val="FF0000"/>
                </a:solidFill>
                <a:latin typeface="Arial" panose="020B0604020202020204" pitchFamily="34" charset="0"/>
              </a:rPr>
              <a:t>形成于唐代而极盛于宋代</a:t>
            </a:r>
            <a:r>
              <a:rPr kumimoji="0" lang="zh-CN" altLang="en-US" sz="2000" b="1">
                <a:latin typeface="Arial" panose="020B0604020202020204" pitchFamily="34" charset="0"/>
              </a:rPr>
              <a:t>。据《旧唐书》上记载；“自开元(唐玄宗年号)以来，歌者杂用胡夷里巷之曲。”由于音乐的广泛流传；当时的都市里有很多以演唱为生的优伶乐师，根据唱词和音乐拍节配合的需要，创作或改编出一些长短句参差的曲词，这便是最早的词了。从敦煌曲子词中也能够看出，民间产生的词比出自文人之笔的词要早几十年。 </a:t>
            </a:r>
          </a:p>
          <a:p>
            <a:r>
              <a:rPr kumimoji="0" lang="zh-CN" altLang="en-US" sz="2000" b="1">
                <a:latin typeface="Arial" panose="020B0604020202020204" pitchFamily="34" charset="0"/>
              </a:rPr>
              <a:t>　　唐代，民间的词大都是反映爱情相思之类的题材，所以它在文人眼里是不登大雅之堂的。被视为诗余小道。只有注重汲取民歌艺术长处的人，如白居易、刘禹锡等人才写一些词，具有朴素自然的风格，洋溢着浓厚的生活气息。以脂粉气浓烈的祟尚浓辞艳句而驰名的温庭筠和五代“花间派”，在词发展史上有一定的位置。而南唐李后主被俘虏之后的词作则开拓一个新的深沉的艺术境界，给后世词客以强烈的感染。 </a:t>
            </a:r>
          </a:p>
          <a:p>
            <a:r>
              <a:rPr kumimoji="0" lang="zh-CN" altLang="en-US" sz="2000" b="1">
                <a:latin typeface="Arial" panose="020B0604020202020204" pitchFamily="34" charset="0"/>
              </a:rPr>
              <a:t>　　到了宋代，通过柳永和苏轼在创作上的重大突破，词在形式上和内容上得到了巨大的发展。尽管词在语言上受到了文人诗作的影响，而典雅雕琢的风尚并没有取代其通俗的民间风格。而词的长短句形式更便于抒发感情，所以“诗盲志，词抒情”的这种说法还是具有一定根据的。 </a:t>
            </a:r>
          </a:p>
        </p:txBody>
      </p:sp>
      <p:sp>
        <p:nvSpPr>
          <p:cNvPr id="60421" name="WordArt 1029" descr="白色大理石"/>
          <p:cNvSpPr>
            <a:spLocks noChangeArrowheads="1" noChangeShapeType="1" noTextEdit="1"/>
          </p:cNvSpPr>
          <p:nvPr/>
        </p:nvSpPr>
        <p:spPr bwMode="auto">
          <a:xfrm>
            <a:off x="2987675" y="333375"/>
            <a:ext cx="2247900" cy="561975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ObliqueRight"/>
              <a:lightRig rig="legacyHarsh3" dir="t"/>
            </a:scene3d>
            <a:sp3d extrusionH="100000" prstMaterial="legacyMatte">
              <a:extrusionClr>
                <a:srgbClr val="663300"/>
              </a:extrusionClr>
              <a:contourClr>
                <a:srgbClr val="FFCC99"/>
              </a:contourClr>
            </a:sp3d>
          </a:bodyPr>
          <a:lstStyle/>
          <a:p>
            <a:pPr algn="ctr"/>
            <a:r>
              <a:rPr lang="zh-CN" altLang="en-US" sz="4400" b="1" kern="10">
                <a:ln w="9525">
                  <a:round/>
                  <a:headEnd/>
                  <a:tailEnd/>
                </a:ln>
                <a:blipFill dpi="0" rotWithShape="0">
                  <a:blip r:embed="rId3"/>
                  <a:srcRect/>
                  <a:tile tx="0" ty="0" sx="100000" sy="100000" flip="none" algn="tl"/>
                </a:blipFill>
                <a:latin typeface="宋体" panose="02010600030101010101" pitchFamily="2" charset="-122"/>
              </a:rPr>
              <a:t>宋词简介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6041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0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419" grpId="0" animBg="1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27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Text Box 2"/>
          <p:cNvSpPr txBox="1">
            <a:spLocks noChangeArrowheads="1"/>
          </p:cNvSpPr>
          <p:nvPr/>
        </p:nvSpPr>
        <p:spPr bwMode="auto">
          <a:xfrm>
            <a:off x="2124075" y="333375"/>
            <a:ext cx="6516688" cy="6497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kumimoji="0" lang="zh-CN" altLang="en-US" sz="28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    唐诗</a:t>
            </a:r>
            <a:r>
              <a:rPr kumimoji="0" lang="zh-CN" altLang="en-US" sz="2800" b="1">
                <a:latin typeface="楷体_GB2312" pitchFamily="49" charset="-122"/>
                <a:ea typeface="楷体_GB2312" pitchFamily="49" charset="-122"/>
              </a:rPr>
              <a:t>是中国古典文学的瑰宝，其体裁之完整，技巧之纯熟，风格之遒上，境界之高远，都达到了完美与辉煌，堪称中国传统诗歌之集大成者。 </a:t>
            </a:r>
          </a:p>
          <a:p>
            <a:endParaRPr kumimoji="0" lang="zh-CN" altLang="en-US" sz="2800" b="1">
              <a:latin typeface="楷体_GB2312" pitchFamily="49" charset="-122"/>
              <a:ea typeface="楷体_GB2312" pitchFamily="49" charset="-122"/>
            </a:endParaRPr>
          </a:p>
          <a:p>
            <a:r>
              <a:rPr kumimoji="0" lang="zh-CN" altLang="en-US" sz="2800" b="1">
                <a:latin typeface="楷体_GB2312" pitchFamily="49" charset="-122"/>
                <a:ea typeface="楷体_GB2312" pitchFamily="49" charset="-122"/>
              </a:rPr>
              <a:t>    宋词在中国文学史上是一种独立的重要的文学形式。它原是配合隋唐</a:t>
            </a:r>
            <a:r>
              <a:rPr kumimoji="0" lang="zh-CN" altLang="en-US" sz="2800" b="1">
                <a:latin typeface="Arial" panose="020B0604020202020204" pitchFamily="34" charset="0"/>
                <a:ea typeface="楷体_GB2312" pitchFamily="49" charset="-122"/>
              </a:rPr>
              <a:t>“</a:t>
            </a:r>
            <a:r>
              <a:rPr kumimoji="0" lang="zh-CN" altLang="en-US" sz="2800" b="1">
                <a:latin typeface="楷体_GB2312" pitchFamily="49" charset="-122"/>
                <a:ea typeface="楷体_GB2312" pitchFamily="49" charset="-122"/>
              </a:rPr>
              <a:t>新声</a:t>
            </a:r>
            <a:r>
              <a:rPr kumimoji="0" lang="zh-CN" altLang="en-US" sz="2800" b="1">
                <a:latin typeface="Arial" panose="020B0604020202020204" pitchFamily="34" charset="0"/>
                <a:ea typeface="楷体_GB2312" pitchFamily="49" charset="-122"/>
              </a:rPr>
              <a:t>”</a:t>
            </a:r>
            <a:r>
              <a:rPr kumimoji="0" lang="zh-CN" altLang="en-US" sz="2800" b="1">
                <a:latin typeface="楷体_GB2312" pitchFamily="49" charset="-122"/>
                <a:ea typeface="楷体_GB2312" pitchFamily="49" charset="-122"/>
              </a:rPr>
              <a:t>（燕乐）而创作的歌词，直到晚唐五代才逐渐脱离按曲拍谦词的束缚，成为一种长短句的诗体，以格律诗的形式流传至今。</a:t>
            </a:r>
          </a:p>
          <a:p>
            <a:endParaRPr kumimoji="0" lang="zh-CN" altLang="en-US" sz="2800" b="1">
              <a:solidFill>
                <a:srgbClr val="FF0000"/>
              </a:solidFill>
              <a:latin typeface="楷体_GB2312" pitchFamily="49" charset="-122"/>
              <a:ea typeface="楷体_GB2312" pitchFamily="49" charset="-122"/>
            </a:endParaRPr>
          </a:p>
          <a:p>
            <a:r>
              <a:rPr kumimoji="0" lang="zh-CN" altLang="en-US" sz="28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   元曲</a:t>
            </a:r>
            <a:r>
              <a:rPr kumimoji="0" lang="zh-CN" altLang="en-US" sz="2800" b="1">
                <a:latin typeface="楷体_GB2312" pitchFamily="49" charset="-122"/>
                <a:ea typeface="楷体_GB2312" pitchFamily="49" charset="-122"/>
              </a:rPr>
              <a:t>起源于金、元之际民间流行的</a:t>
            </a:r>
            <a:r>
              <a:rPr kumimoji="0" lang="zh-CN" altLang="en-US" sz="2800" b="1">
                <a:latin typeface="Arial" panose="020B0604020202020204" pitchFamily="34" charset="0"/>
                <a:ea typeface="楷体_GB2312" pitchFamily="49" charset="-122"/>
              </a:rPr>
              <a:t>“</a:t>
            </a:r>
            <a:r>
              <a:rPr kumimoji="0" lang="zh-CN" altLang="en-US" sz="2800" b="1">
                <a:latin typeface="楷体_GB2312" pitchFamily="49" charset="-122"/>
                <a:ea typeface="楷体_GB2312" pitchFamily="49" charset="-122"/>
              </a:rPr>
              <a:t>俗谣俚曲</a:t>
            </a:r>
            <a:r>
              <a:rPr kumimoji="0" lang="zh-CN" altLang="en-US" sz="2800" b="1">
                <a:latin typeface="Arial" panose="020B0604020202020204" pitchFamily="34" charset="0"/>
                <a:ea typeface="楷体_GB2312" pitchFamily="49" charset="-122"/>
              </a:rPr>
              <a:t>”</a:t>
            </a:r>
            <a:r>
              <a:rPr kumimoji="0" lang="zh-CN" altLang="en-US" sz="2800" b="1">
                <a:latin typeface="楷体_GB2312" pitchFamily="49" charset="-122"/>
                <a:ea typeface="楷体_GB2312" pitchFamily="49" charset="-122"/>
              </a:rPr>
              <a:t>，因而带有浓郁的地方色彩和乡土风味。</a:t>
            </a:r>
          </a:p>
        </p:txBody>
      </p:sp>
      <p:pic>
        <p:nvPicPr>
          <p:cNvPr id="45059" name="Picture 3" descr="0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032000" cy="4216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50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058" grpId="0" autoUpdateAnimBg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27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42" name="Picture 1026" descr="bg2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43" name="Picture 1027" descr="036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725" y="2060575"/>
            <a:ext cx="3779838" cy="4652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44" name="Picture 1028" descr="0360b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49275"/>
            <a:ext cx="2700338" cy="2700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1445" name="WordArt 1029"/>
          <p:cNvSpPr>
            <a:spLocks noChangeArrowheads="1" noChangeShapeType="1" noTextEdit="1"/>
          </p:cNvSpPr>
          <p:nvPr/>
        </p:nvSpPr>
        <p:spPr bwMode="auto">
          <a:xfrm>
            <a:off x="2700338" y="2060575"/>
            <a:ext cx="3352800" cy="8382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zh-CN" altLang="en-US" sz="6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宋体" panose="02010600030101010101" pitchFamily="2" charset="-122"/>
              </a:rPr>
              <a:t>水调歌头</a:t>
            </a:r>
          </a:p>
        </p:txBody>
      </p:sp>
      <p:sp>
        <p:nvSpPr>
          <p:cNvPr id="61446" name="WordArt 1030"/>
          <p:cNvSpPr>
            <a:spLocks noChangeArrowheads="1" noChangeShapeType="1" noTextEdit="1"/>
          </p:cNvSpPr>
          <p:nvPr/>
        </p:nvSpPr>
        <p:spPr bwMode="auto">
          <a:xfrm>
            <a:off x="4932363" y="3213100"/>
            <a:ext cx="933450" cy="457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zh-CN" altLang="en-US" sz="3600" b="1" kern="1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000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宋体" panose="02010600030101010101" pitchFamily="2" charset="-122"/>
              </a:rPr>
              <a:t>苏轼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4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614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14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4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6" presetID="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4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45" grpId="0" animBg="1"/>
      <p:bldP spid="61446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27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5" name="Picture 3" descr="月夜图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556" name="Picture 4" descr="月夜图">
            <a:hlinkClick r:id="rId3"/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558" name="Text Box 6"/>
          <p:cNvSpPr txBox="1">
            <a:spLocks noChangeArrowheads="1"/>
          </p:cNvSpPr>
          <p:nvPr/>
        </p:nvSpPr>
        <p:spPr bwMode="auto">
          <a:xfrm>
            <a:off x="3505200" y="2971800"/>
            <a:ext cx="5638800" cy="1250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4000" b="1">
                <a:solidFill>
                  <a:schemeClr val="bg1"/>
                </a:solidFill>
                <a:latin typeface="楷体_GB2312" pitchFamily="49" charset="-122"/>
                <a:ea typeface="楷体_GB2312" pitchFamily="49" charset="-122"/>
              </a:rPr>
              <a:t>水调歌头</a:t>
            </a:r>
            <a:r>
              <a:rPr lang="zh-CN" altLang="en-US" sz="3600" b="1">
                <a:solidFill>
                  <a:schemeClr val="bg1"/>
                </a:solidFill>
                <a:latin typeface="楷体_GB2312" pitchFamily="49" charset="-122"/>
                <a:ea typeface="楷体_GB2312" pitchFamily="49" charset="-122"/>
              </a:rPr>
              <a:t>          </a:t>
            </a:r>
            <a:r>
              <a:rPr lang="zh-CN" altLang="en-US" sz="1600" b="1">
                <a:solidFill>
                  <a:schemeClr val="bg1"/>
                </a:solidFill>
                <a:latin typeface="楷体_GB2312" pitchFamily="49" charset="-122"/>
                <a:ea typeface="楷体_GB2312" pitchFamily="49" charset="-122"/>
                <a:hlinkClick r:id="rId3"/>
              </a:rPr>
              <a:t>明月几时有</a:t>
            </a:r>
            <a:endParaRPr lang="zh-CN" altLang="en-US" sz="1600" b="1">
              <a:solidFill>
                <a:schemeClr val="bg1"/>
              </a:solidFill>
              <a:latin typeface="楷体_GB2312" pitchFamily="49" charset="-122"/>
              <a:ea typeface="楷体_GB2312" pitchFamily="49" charset="-122"/>
            </a:endParaRPr>
          </a:p>
          <a:p>
            <a:r>
              <a:rPr lang="zh-CN" altLang="en-US" sz="3600" b="1">
                <a:solidFill>
                  <a:schemeClr val="bg1"/>
                </a:solidFill>
                <a:latin typeface="楷体_GB2312" pitchFamily="49" charset="-122"/>
                <a:ea typeface="楷体_GB2312" pitchFamily="49" charset="-122"/>
              </a:rPr>
              <a:t>  苏轼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27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月夜图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579" name="Text Box 3"/>
          <p:cNvSpPr txBox="1">
            <a:spLocks noChangeArrowheads="1"/>
          </p:cNvSpPr>
          <p:nvPr/>
        </p:nvSpPr>
        <p:spPr bwMode="auto">
          <a:xfrm>
            <a:off x="2514600" y="2133600"/>
            <a:ext cx="4038600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6000" b="1">
                <a:solidFill>
                  <a:schemeClr val="bg1"/>
                </a:solidFill>
                <a:ea typeface="华文行楷" panose="02010800040101010101" pitchFamily="2" charset="-122"/>
              </a:rPr>
              <a:t>走近苏东坡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27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466" name="Picture 2" descr="bg2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2467" name="Text Box 3"/>
          <p:cNvSpPr txBox="1">
            <a:spLocks noChangeArrowheads="1"/>
          </p:cNvSpPr>
          <p:nvPr/>
        </p:nvSpPr>
        <p:spPr bwMode="auto">
          <a:xfrm>
            <a:off x="144463" y="620713"/>
            <a:ext cx="6227762" cy="5943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kumimoji="0" lang="zh-CN" altLang="en-US" b="1">
                <a:latin typeface="Arial" panose="020B0604020202020204" pitchFamily="34" charset="0"/>
              </a:rPr>
              <a:t>苏轼：(1037-1101)</a:t>
            </a:r>
            <a:r>
              <a:rPr kumimoji="0" lang="zh-CN" altLang="en-US" b="1">
                <a:solidFill>
                  <a:srgbClr val="FF0000"/>
                </a:solidFill>
                <a:latin typeface="Arial" panose="020B0604020202020204" pitchFamily="34" charset="0"/>
              </a:rPr>
              <a:t>北宋文学家、书画家。字子瞻，号东坡居士，</a:t>
            </a:r>
            <a:r>
              <a:rPr kumimoji="0" lang="zh-CN" altLang="en-US" b="1">
                <a:latin typeface="Arial" panose="020B0604020202020204" pitchFamily="34" charset="0"/>
              </a:rPr>
              <a:t>眉州 眉山（今属四川）人。因反对王安石新法而求外职，任杭州通判，知密州、徐州、湖州。后以作 诗“谤讪朝廷”罪贬黄州。哲宗时任翰林学士，曾出知杭州、颖州等， 官至礼部尚书。后又贬谪惠州、儋州。北还后第二年病死常州 。南宋 时追谥</a:t>
            </a:r>
            <a:r>
              <a:rPr kumimoji="0" lang="zh-CN" altLang="en-US" b="1">
                <a:solidFill>
                  <a:srgbClr val="FF0000"/>
                </a:solidFill>
                <a:latin typeface="Arial" panose="020B0604020202020204" pitchFamily="34" charset="0"/>
              </a:rPr>
              <a:t>文忠</a:t>
            </a:r>
            <a:r>
              <a:rPr kumimoji="0" lang="zh-CN" altLang="en-US" b="1">
                <a:latin typeface="Arial" panose="020B0604020202020204" pitchFamily="34" charset="0"/>
              </a:rPr>
              <a:t>。</a:t>
            </a:r>
            <a:r>
              <a:rPr kumimoji="0" lang="zh-CN" altLang="en-US" b="1">
                <a:solidFill>
                  <a:srgbClr val="FF0000"/>
                </a:solidFill>
                <a:latin typeface="Arial" panose="020B0604020202020204" pitchFamily="34" charset="0"/>
              </a:rPr>
              <a:t>与父洵弟辙，合称“三苏”</a:t>
            </a:r>
            <a:r>
              <a:rPr kumimoji="0" lang="zh-CN" altLang="en-US" b="1">
                <a:latin typeface="Arial" panose="020B0604020202020204" pitchFamily="34" charset="0"/>
              </a:rPr>
              <a:t>。其文汪洋恣肆，明白畅达，为</a:t>
            </a:r>
            <a:r>
              <a:rPr kumimoji="0" lang="zh-CN" altLang="en-US" b="1">
                <a:solidFill>
                  <a:srgbClr val="FF0000"/>
                </a:solidFill>
                <a:latin typeface="Arial" panose="020B0604020202020204" pitchFamily="34" charset="0"/>
              </a:rPr>
              <a:t>“唐宋八大家”</a:t>
            </a:r>
            <a:r>
              <a:rPr kumimoji="0" lang="zh-CN" altLang="en-US" b="1">
                <a:latin typeface="Arial" panose="020B0604020202020204" pitchFamily="34" charset="0"/>
              </a:rPr>
              <a:t>之一 。其诗清新豪健，善用夸张比喻，在艺术表现方面独具风格。少数诗篇 也能反映民间疾苦，指责统治者的奢侈骄纵。</a:t>
            </a:r>
            <a:r>
              <a:rPr kumimoji="0" lang="zh-CN" altLang="en-US" b="1">
                <a:solidFill>
                  <a:srgbClr val="FF0000"/>
                </a:solidFill>
                <a:latin typeface="Arial" panose="020B0604020202020204" pitchFamily="34" charset="0"/>
              </a:rPr>
              <a:t>词开豪放一派</a:t>
            </a:r>
            <a:r>
              <a:rPr kumimoji="0" lang="zh-CN" altLang="en-US" b="1">
                <a:latin typeface="Arial" panose="020B0604020202020204" pitchFamily="34" charset="0"/>
              </a:rPr>
              <a:t>，对后代很 有影响。《念奴娇·赤壁怀古》、《水调歌头·丙辰中秋》传诵甚广。 擅长行书、楷书，</a:t>
            </a:r>
            <a:r>
              <a:rPr kumimoji="0" lang="zh-CN" altLang="en-US" b="1">
                <a:solidFill>
                  <a:srgbClr val="FF0000"/>
                </a:solidFill>
                <a:latin typeface="Arial" panose="020B0604020202020204" pitchFamily="34" charset="0"/>
              </a:rPr>
              <a:t>与蔡襄、黄庭坚、米芾并称“宋四家 ”</a:t>
            </a:r>
            <a:r>
              <a:rPr kumimoji="0" lang="zh-CN" altLang="en-US" b="1">
                <a:latin typeface="Arial" panose="020B0604020202020204" pitchFamily="34" charset="0"/>
              </a:rPr>
              <a:t>。诗文有《东坡文集》等。</a:t>
            </a:r>
          </a:p>
        </p:txBody>
      </p:sp>
      <p:pic>
        <p:nvPicPr>
          <p:cNvPr id="62468" name="Picture 4" descr="05%2520Su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19850" y="1700213"/>
            <a:ext cx="2579688" cy="3927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2469" name="Text Box 5"/>
          <p:cNvSpPr txBox="1">
            <a:spLocks noChangeArrowheads="1"/>
          </p:cNvSpPr>
          <p:nvPr/>
        </p:nvSpPr>
        <p:spPr bwMode="auto">
          <a:xfrm>
            <a:off x="6511925" y="549275"/>
            <a:ext cx="2632075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kumimoji="0" lang="zh-CN" altLang="en-US" sz="3200" b="1">
                <a:latin typeface="Arial" panose="020B0604020202020204" pitchFamily="34" charset="0"/>
              </a:rPr>
              <a:t>【作者简介】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24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24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467" grpId="0" animBg="1" autoUpdateAnimBg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27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月夜图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5603" name="Text Box 3"/>
          <p:cNvSpPr txBox="1">
            <a:spLocks noChangeArrowheads="1"/>
          </p:cNvSpPr>
          <p:nvPr/>
        </p:nvSpPr>
        <p:spPr bwMode="auto">
          <a:xfrm>
            <a:off x="381000" y="2971800"/>
            <a:ext cx="8343900" cy="301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3200" b="1">
                <a:solidFill>
                  <a:schemeClr val="bg1"/>
                </a:solidFill>
                <a:ea typeface="楷体_GB2312" pitchFamily="49" charset="-122"/>
              </a:rPr>
              <a:t>——序言中，“中秋”、“兼怀子由”，透露了写</a:t>
            </a:r>
          </a:p>
          <a:p>
            <a:r>
              <a:rPr lang="zh-CN" altLang="en-US" sz="3200" b="1">
                <a:solidFill>
                  <a:schemeClr val="bg1"/>
                </a:solidFill>
                <a:ea typeface="楷体_GB2312" pitchFamily="49" charset="-122"/>
              </a:rPr>
              <a:t>作本词的时间和目的。当时苏轼任密州太守，</a:t>
            </a:r>
          </a:p>
          <a:p>
            <a:r>
              <a:rPr lang="zh-CN" altLang="en-US" sz="3200" b="1">
                <a:solidFill>
                  <a:schemeClr val="bg1"/>
                </a:solidFill>
                <a:ea typeface="楷体_GB2312" pitchFamily="49" charset="-122"/>
              </a:rPr>
              <a:t>政治上失意，苏轼的弟弟子由被贬谪到离苏轼</a:t>
            </a:r>
          </a:p>
          <a:p>
            <a:r>
              <a:rPr lang="zh-CN" altLang="en-US" sz="3200" b="1">
                <a:solidFill>
                  <a:schemeClr val="bg1"/>
                </a:solidFill>
                <a:ea typeface="楷体_GB2312" pitchFamily="49" charset="-122"/>
              </a:rPr>
              <a:t>数百公里的山东济南，兄弟七年没有见面。望</a:t>
            </a:r>
          </a:p>
          <a:p>
            <a:r>
              <a:rPr lang="zh-CN" altLang="en-US" sz="3200" b="1">
                <a:solidFill>
                  <a:schemeClr val="bg1"/>
                </a:solidFill>
                <a:ea typeface="楷体_GB2312" pitchFamily="49" charset="-122"/>
              </a:rPr>
              <a:t>月思亲，心情抑郁惆怅。</a:t>
            </a:r>
          </a:p>
          <a:p>
            <a:endParaRPr lang="zh-CN" altLang="en-US" sz="3200" b="1">
              <a:solidFill>
                <a:schemeClr val="bg1"/>
              </a:solidFill>
              <a:ea typeface="楷体_GB2312" pitchFamily="49" charset="-122"/>
            </a:endParaRPr>
          </a:p>
        </p:txBody>
      </p:sp>
      <p:sp>
        <p:nvSpPr>
          <p:cNvPr id="25607" name="Text Box 7"/>
          <p:cNvSpPr txBox="1">
            <a:spLocks noChangeArrowheads="1"/>
          </p:cNvSpPr>
          <p:nvPr/>
        </p:nvSpPr>
        <p:spPr bwMode="auto">
          <a:xfrm>
            <a:off x="1295400" y="609600"/>
            <a:ext cx="35052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600" b="1">
                <a:solidFill>
                  <a:schemeClr val="bg1"/>
                </a:solidFill>
                <a:ea typeface="幼圆" panose="02010509060101010101" pitchFamily="49" charset="-122"/>
              </a:rPr>
              <a:t>题解及写作背景</a:t>
            </a:r>
          </a:p>
        </p:txBody>
      </p:sp>
      <p:sp>
        <p:nvSpPr>
          <p:cNvPr id="25608" name="Text Box 8"/>
          <p:cNvSpPr txBox="1">
            <a:spLocks noChangeArrowheads="1"/>
          </p:cNvSpPr>
          <p:nvPr/>
        </p:nvSpPr>
        <p:spPr bwMode="auto">
          <a:xfrm>
            <a:off x="914400" y="762000"/>
            <a:ext cx="3429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zh-CN" altLang="en-US"/>
          </a:p>
        </p:txBody>
      </p:sp>
      <p:sp>
        <p:nvSpPr>
          <p:cNvPr id="25609" name="Text Box 9"/>
          <p:cNvSpPr txBox="1">
            <a:spLocks noChangeArrowheads="1"/>
          </p:cNvSpPr>
          <p:nvPr/>
        </p:nvSpPr>
        <p:spPr bwMode="auto">
          <a:xfrm>
            <a:off x="838200" y="2057400"/>
            <a:ext cx="71405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zh-CN" altLang="en-US"/>
          </a:p>
        </p:txBody>
      </p:sp>
      <p:sp>
        <p:nvSpPr>
          <p:cNvPr id="25610" name="Text Box 10"/>
          <p:cNvSpPr txBox="1">
            <a:spLocks noChangeArrowheads="1"/>
          </p:cNvSpPr>
          <p:nvPr/>
        </p:nvSpPr>
        <p:spPr bwMode="auto">
          <a:xfrm>
            <a:off x="708025" y="2201863"/>
            <a:ext cx="70643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zh-CN" altLang="en-US"/>
          </a:p>
        </p:txBody>
      </p:sp>
      <p:sp>
        <p:nvSpPr>
          <p:cNvPr id="25611" name="Text Box 11"/>
          <p:cNvSpPr txBox="1">
            <a:spLocks noChangeArrowheads="1"/>
          </p:cNvSpPr>
          <p:nvPr/>
        </p:nvSpPr>
        <p:spPr bwMode="auto">
          <a:xfrm>
            <a:off x="381000" y="1524000"/>
            <a:ext cx="845820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 b="1">
                <a:solidFill>
                  <a:schemeClr val="bg1"/>
                </a:solidFill>
                <a:ea typeface="楷体_GB2312" pitchFamily="49" charset="-122"/>
              </a:rPr>
              <a:t>——</a:t>
            </a:r>
            <a:r>
              <a:rPr lang="zh-CN" altLang="en-US" sz="3200" b="1">
                <a:solidFill>
                  <a:schemeClr val="bg1"/>
                </a:solidFill>
                <a:latin typeface="楷体_GB2312" pitchFamily="49" charset="-122"/>
                <a:ea typeface="楷体_GB2312" pitchFamily="49" charset="-122"/>
              </a:rPr>
              <a:t>水调歌头，是词牌名，其作用是规定一首词每句的字数、平仄等。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561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560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3" grpId="0" autoUpdateAnimBg="0"/>
      <p:bldP spid="25611" grpId="0" autoUpdateAnimBg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27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Text Box 2"/>
          <p:cNvSpPr txBox="1">
            <a:spLocks noChangeArrowheads="1"/>
          </p:cNvSpPr>
          <p:nvPr/>
        </p:nvSpPr>
        <p:spPr bwMode="auto">
          <a:xfrm>
            <a:off x="539750" y="476250"/>
            <a:ext cx="8135938" cy="5605463"/>
          </a:xfrm>
          <a:prstGeom prst="rect">
            <a:avLst/>
          </a:prstGeom>
          <a:solidFill>
            <a:srgbClr val="000000"/>
          </a:solidFill>
          <a:ln w="25400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180000"/>
              </a:lnSpc>
            </a:pPr>
            <a:r>
              <a:rPr kumimoji="0" lang="zh-CN" altLang="en-US" sz="3200" b="1">
                <a:latin typeface="Arial" panose="020B0604020202020204" pitchFamily="34" charset="0"/>
                <a:ea typeface="楷体_GB2312" pitchFamily="49" charset="-122"/>
              </a:rPr>
              <a:t>        </a:t>
            </a:r>
            <a:r>
              <a:rPr kumimoji="0" lang="zh-CN" altLang="en-US" b="1">
                <a:latin typeface="Arial" panose="020B0604020202020204" pitchFamily="34" charset="0"/>
                <a:ea typeface="楷体_GB2312" pitchFamily="49" charset="-122"/>
              </a:rPr>
              <a:t>丙辰中秋，欢饮达旦，大醉，作此篇，兼怀子由。</a:t>
            </a:r>
          </a:p>
          <a:p>
            <a:pPr>
              <a:lnSpc>
                <a:spcPct val="180000"/>
              </a:lnSpc>
            </a:pPr>
            <a:r>
              <a:rPr kumimoji="0" lang="zh-CN" altLang="en-US" sz="2800" b="1">
                <a:latin typeface="Arial" panose="020B0604020202020204" pitchFamily="34" charset="0"/>
                <a:ea typeface="楷体_GB2312" pitchFamily="49" charset="-122"/>
              </a:rPr>
              <a:t>         </a:t>
            </a:r>
            <a:r>
              <a:rPr kumimoji="0" lang="zh-CN" altLang="en-US" sz="2800" b="1">
                <a:latin typeface="宋体" panose="02010600030101010101" pitchFamily="2" charset="-122"/>
              </a:rPr>
              <a:t>明月几时有？把酒问青天。不知天上宫</a:t>
            </a:r>
            <a:r>
              <a:rPr kumimoji="0" lang="zh-CN" altLang="en-US" sz="2800" b="1">
                <a:solidFill>
                  <a:srgbClr val="FFFF00"/>
                </a:solidFill>
                <a:latin typeface="宋体" panose="02010600030101010101" pitchFamily="2" charset="-122"/>
              </a:rPr>
              <a:t>阙</a:t>
            </a:r>
            <a:r>
              <a:rPr kumimoji="0" lang="zh-CN" altLang="en-US" sz="2800" b="1">
                <a:latin typeface="宋体" panose="02010600030101010101" pitchFamily="2" charset="-122"/>
              </a:rPr>
              <a:t>，今夕是何年。我欲乘风归去，又恐琼楼玉宇，高处不</a:t>
            </a:r>
            <a:r>
              <a:rPr kumimoji="0" lang="zh-CN" altLang="en-US" sz="2800" b="1">
                <a:solidFill>
                  <a:srgbClr val="FFFF00"/>
                </a:solidFill>
                <a:latin typeface="宋体" panose="02010600030101010101" pitchFamily="2" charset="-122"/>
              </a:rPr>
              <a:t>胜</a:t>
            </a:r>
            <a:r>
              <a:rPr kumimoji="0" lang="zh-CN" altLang="en-US" sz="2800" b="1">
                <a:latin typeface="宋体" panose="02010600030101010101" pitchFamily="2" charset="-122"/>
              </a:rPr>
              <a:t>寒。起舞弄清影，何似在人间。</a:t>
            </a:r>
          </a:p>
          <a:p>
            <a:pPr>
              <a:lnSpc>
                <a:spcPct val="180000"/>
              </a:lnSpc>
            </a:pPr>
            <a:r>
              <a:rPr kumimoji="0" lang="zh-CN" altLang="en-US" sz="2800" b="1">
                <a:latin typeface="宋体" panose="02010600030101010101" pitchFamily="2" charset="-122"/>
              </a:rPr>
              <a:t>    </a:t>
            </a:r>
            <a:r>
              <a:rPr kumimoji="0" lang="zh-CN" altLang="en-US" sz="2800" b="1">
                <a:solidFill>
                  <a:srgbClr val="FFFF00"/>
                </a:solidFill>
                <a:latin typeface="宋体" panose="02010600030101010101" pitchFamily="2" charset="-122"/>
              </a:rPr>
              <a:t>转</a:t>
            </a:r>
            <a:r>
              <a:rPr kumimoji="0" lang="zh-CN" altLang="en-US" sz="2800" b="1">
                <a:latin typeface="宋体" panose="02010600030101010101" pitchFamily="2" charset="-122"/>
              </a:rPr>
              <a:t>朱阁，低</a:t>
            </a:r>
            <a:r>
              <a:rPr kumimoji="0" lang="zh-CN" altLang="en-US" sz="2800" b="1">
                <a:solidFill>
                  <a:srgbClr val="FFFF00"/>
                </a:solidFill>
                <a:latin typeface="宋体" panose="02010600030101010101" pitchFamily="2" charset="-122"/>
              </a:rPr>
              <a:t>绮</a:t>
            </a:r>
            <a:r>
              <a:rPr kumimoji="0" lang="zh-CN" altLang="en-US" sz="2800" b="1">
                <a:latin typeface="宋体" panose="02010600030101010101" pitchFamily="2" charset="-122"/>
              </a:rPr>
              <a:t>户，照无</a:t>
            </a:r>
            <a:r>
              <a:rPr kumimoji="0" lang="zh-CN" altLang="en-US" sz="2800" b="1">
                <a:solidFill>
                  <a:srgbClr val="FFFF00"/>
                </a:solidFill>
                <a:latin typeface="宋体" panose="02010600030101010101" pitchFamily="2" charset="-122"/>
              </a:rPr>
              <a:t>眠</a:t>
            </a:r>
            <a:r>
              <a:rPr kumimoji="0" lang="zh-CN" altLang="en-US" sz="2800" b="1">
                <a:latin typeface="宋体" panose="02010600030101010101" pitchFamily="2" charset="-122"/>
              </a:rPr>
              <a:t>。不应有恨，何事长向别时圆？人有悲欢离合，月有阴晴圆缺，此事古难全。但愿人长久，千里共</a:t>
            </a:r>
            <a:r>
              <a:rPr kumimoji="0" lang="zh-CN" altLang="en-US" sz="2800" b="1">
                <a:solidFill>
                  <a:srgbClr val="FFFF00"/>
                </a:solidFill>
                <a:latin typeface="宋体" panose="02010600030101010101" pitchFamily="2" charset="-122"/>
              </a:rPr>
              <a:t>婵</a:t>
            </a:r>
            <a:r>
              <a:rPr kumimoji="0" lang="zh-CN" altLang="en-US" sz="2800" b="1">
                <a:latin typeface="宋体" panose="02010600030101010101" pitchFamily="2" charset="-122"/>
              </a:rPr>
              <a:t>娟。</a:t>
            </a:r>
          </a:p>
        </p:txBody>
      </p:sp>
      <p:sp>
        <p:nvSpPr>
          <p:cNvPr id="76803" name="Text Box 3"/>
          <p:cNvSpPr txBox="1">
            <a:spLocks noChangeArrowheads="1"/>
          </p:cNvSpPr>
          <p:nvPr/>
        </p:nvSpPr>
        <p:spPr bwMode="auto">
          <a:xfrm>
            <a:off x="7380288" y="1268413"/>
            <a:ext cx="72548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kumimoji="0" lang="en-US" altLang="zh-CN" b="1">
                <a:solidFill>
                  <a:srgbClr val="00FF00"/>
                </a:solidFill>
                <a:latin typeface="Arial" panose="020B0604020202020204" pitchFamily="34" charset="0"/>
              </a:rPr>
              <a:t>què</a:t>
            </a:r>
          </a:p>
        </p:txBody>
      </p:sp>
      <p:sp>
        <p:nvSpPr>
          <p:cNvPr id="76804" name="Text Box 4"/>
          <p:cNvSpPr txBox="1">
            <a:spLocks noChangeArrowheads="1"/>
          </p:cNvSpPr>
          <p:nvPr/>
        </p:nvSpPr>
        <p:spPr bwMode="auto">
          <a:xfrm>
            <a:off x="3059113" y="3644900"/>
            <a:ext cx="5238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kumimoji="0" lang="en-US" altLang="zh-CN" b="1">
                <a:solidFill>
                  <a:srgbClr val="00FF00"/>
                </a:solidFill>
                <a:latin typeface="Arial" panose="020B0604020202020204" pitchFamily="34" charset="0"/>
              </a:rPr>
              <a:t>qǐ</a:t>
            </a:r>
          </a:p>
        </p:txBody>
      </p:sp>
      <p:sp>
        <p:nvSpPr>
          <p:cNvPr id="76805" name="Text Box 5"/>
          <p:cNvSpPr txBox="1">
            <a:spLocks noChangeArrowheads="1"/>
          </p:cNvSpPr>
          <p:nvPr/>
        </p:nvSpPr>
        <p:spPr bwMode="auto">
          <a:xfrm>
            <a:off x="611188" y="2795588"/>
            <a:ext cx="2836862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kumimoji="0" lang="en-US" altLang="zh-CN" b="1">
                <a:solidFill>
                  <a:srgbClr val="00FF00"/>
                </a:solidFill>
                <a:latin typeface="Arial" panose="020B0604020202020204" pitchFamily="34" charset="0"/>
              </a:rPr>
              <a:t>Shèng(</a:t>
            </a:r>
            <a:r>
              <a:rPr kumimoji="0" lang="zh-CN" altLang="en-US" b="1">
                <a:solidFill>
                  <a:srgbClr val="00FF00"/>
                </a:solidFill>
                <a:latin typeface="Arial" panose="020B0604020202020204" pitchFamily="34" charset="0"/>
              </a:rPr>
              <a:t>旧读</a:t>
            </a:r>
            <a:r>
              <a:rPr kumimoji="0" lang="en-US" altLang="zh-CN" b="1">
                <a:solidFill>
                  <a:srgbClr val="00FF00"/>
                </a:solidFill>
                <a:latin typeface="Arial" panose="020B0604020202020204" pitchFamily="34" charset="0"/>
              </a:rPr>
              <a:t>sh</a:t>
            </a:r>
            <a:r>
              <a:rPr kumimoji="0" lang="en-US" altLang="zh-CN" sz="2800" b="1">
                <a:solidFill>
                  <a:srgbClr val="FF3300"/>
                </a:solidFill>
                <a:latin typeface="Arial" panose="020B0604020202020204" pitchFamily="34" charset="0"/>
              </a:rPr>
              <a:t>ē</a:t>
            </a:r>
            <a:r>
              <a:rPr kumimoji="0" lang="en-US" altLang="zh-CN" b="1">
                <a:solidFill>
                  <a:srgbClr val="00FF00"/>
                </a:solidFill>
                <a:latin typeface="Arial" panose="020B0604020202020204" pitchFamily="34" charset="0"/>
              </a:rPr>
              <a:t>ng)</a:t>
            </a:r>
          </a:p>
        </p:txBody>
      </p:sp>
      <p:sp>
        <p:nvSpPr>
          <p:cNvPr id="76806" name="Text Box 6"/>
          <p:cNvSpPr txBox="1">
            <a:spLocks noChangeArrowheads="1"/>
          </p:cNvSpPr>
          <p:nvPr/>
        </p:nvSpPr>
        <p:spPr bwMode="auto">
          <a:xfrm>
            <a:off x="4716463" y="5130800"/>
            <a:ext cx="8953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kumimoji="0" lang="en-US" altLang="zh-CN" b="1">
                <a:solidFill>
                  <a:srgbClr val="00FF00"/>
                </a:solidFill>
                <a:latin typeface="Arial" panose="020B0604020202020204" pitchFamily="34" charset="0"/>
              </a:rPr>
              <a:t>chán</a:t>
            </a:r>
          </a:p>
        </p:txBody>
      </p:sp>
      <p:sp>
        <p:nvSpPr>
          <p:cNvPr id="76807" name="Text Box 7"/>
          <p:cNvSpPr txBox="1">
            <a:spLocks noChangeArrowheads="1"/>
          </p:cNvSpPr>
          <p:nvPr/>
        </p:nvSpPr>
        <p:spPr bwMode="auto">
          <a:xfrm>
            <a:off x="4716463" y="3619500"/>
            <a:ext cx="8953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kumimoji="0" lang="en-US" altLang="zh-CN" b="1">
                <a:solidFill>
                  <a:srgbClr val="00FF00"/>
                </a:solidFill>
                <a:latin typeface="Arial" panose="020B0604020202020204" pitchFamily="34" charset="0"/>
              </a:rPr>
              <a:t>mián</a:t>
            </a:r>
          </a:p>
        </p:txBody>
      </p:sp>
      <p:pic>
        <p:nvPicPr>
          <p:cNvPr id="76808" name="朗读明月几时有.mp3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425" y="566102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6809" name="Text Box 9"/>
          <p:cNvSpPr txBox="1">
            <a:spLocks noChangeArrowheads="1"/>
          </p:cNvSpPr>
          <p:nvPr/>
        </p:nvSpPr>
        <p:spPr bwMode="auto">
          <a:xfrm>
            <a:off x="1042988" y="3587750"/>
            <a:ext cx="107315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kumimoji="0" lang="en-US" altLang="zh-CN" b="1">
                <a:solidFill>
                  <a:srgbClr val="00FF00"/>
                </a:solidFill>
                <a:latin typeface="Arial" panose="020B0604020202020204" pitchFamily="34" charset="0"/>
              </a:rPr>
              <a:t>zhu</a:t>
            </a:r>
            <a:r>
              <a:rPr kumimoji="0" lang="en-US" altLang="zh-CN" sz="2800" b="1">
                <a:solidFill>
                  <a:srgbClr val="00FF00"/>
                </a:solidFill>
                <a:latin typeface="Arial" panose="020B0604020202020204" pitchFamily="34" charset="0"/>
              </a:rPr>
              <a:t>ǎ</a:t>
            </a:r>
            <a:r>
              <a:rPr kumimoji="0" lang="en-US" altLang="zh-CN" b="1">
                <a:solidFill>
                  <a:srgbClr val="00FF00"/>
                </a:solidFill>
                <a:latin typeface="Arial" panose="020B0604020202020204" pitchFamily="34" charset="0"/>
              </a:rPr>
              <a:t>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7680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 nodeType="clickPar">
                      <p:stCondLst>
                        <p:cond delay="0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1" dur="112014" fill="hold"/>
                                        <p:tgtEl>
                                          <p:spTgt spid="7680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6808"/>
                  </p:tgtEl>
                </p:cond>
              </p:nextCondLst>
            </p:seq>
            <p:audio>
              <p:cMediaNode>
                <p:cTn id="3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6808"/>
                </p:tgtEl>
              </p:cMediaNode>
            </p:audio>
          </p:childTnLst>
        </p:cTn>
      </p:par>
    </p:tnLst>
    <p:bldLst>
      <p:bldP spid="76803" grpId="0"/>
      <p:bldP spid="76804" grpId="0"/>
      <p:bldP spid="76805" grpId="0"/>
      <p:bldP spid="76806" grpId="0"/>
      <p:bldP spid="76807" grpId="0"/>
      <p:bldP spid="76809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27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Text Box 2"/>
          <p:cNvSpPr txBox="1">
            <a:spLocks noChangeArrowheads="1"/>
          </p:cNvSpPr>
          <p:nvPr/>
        </p:nvSpPr>
        <p:spPr bwMode="auto">
          <a:xfrm>
            <a:off x="684213" y="1379538"/>
            <a:ext cx="7777162" cy="1076325"/>
          </a:xfrm>
          <a:prstGeom prst="rect">
            <a:avLst/>
          </a:prstGeom>
          <a:solidFill>
            <a:srgbClr val="000000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kumimoji="0" lang="zh-CN" altLang="en-US" sz="3200" b="1">
                <a:latin typeface="Arial" panose="020B0604020202020204" pitchFamily="34" charset="0"/>
                <a:ea typeface="楷体_GB2312" pitchFamily="49" charset="-122"/>
              </a:rPr>
              <a:t>        丙辰</a:t>
            </a:r>
            <a:r>
              <a:rPr kumimoji="0" lang="zh-CN" altLang="en-US" sz="3200" b="1">
                <a:solidFill>
                  <a:srgbClr val="00FF00"/>
                </a:solidFill>
                <a:latin typeface="Arial" panose="020B0604020202020204" pitchFamily="34" charset="0"/>
                <a:ea typeface="楷体_GB2312" pitchFamily="49" charset="-122"/>
              </a:rPr>
              <a:t>中秋</a:t>
            </a:r>
            <a:r>
              <a:rPr kumimoji="0" lang="zh-CN" altLang="en-US" sz="3200" b="1">
                <a:latin typeface="Arial" panose="020B0604020202020204" pitchFamily="34" charset="0"/>
                <a:ea typeface="楷体_GB2312" pitchFamily="49" charset="-122"/>
              </a:rPr>
              <a:t>，欢饮</a:t>
            </a:r>
            <a:r>
              <a:rPr kumimoji="0" lang="zh-CN" altLang="en-US" sz="3200" b="1">
                <a:solidFill>
                  <a:srgbClr val="FFFF00"/>
                </a:solidFill>
                <a:latin typeface="Arial" panose="020B0604020202020204" pitchFamily="34" charset="0"/>
                <a:ea typeface="楷体_GB2312" pitchFamily="49" charset="-122"/>
              </a:rPr>
              <a:t>达旦</a:t>
            </a:r>
            <a:r>
              <a:rPr kumimoji="0" lang="zh-CN" altLang="en-US" sz="3200" b="1">
                <a:latin typeface="Arial" panose="020B0604020202020204" pitchFamily="34" charset="0"/>
                <a:ea typeface="楷体_GB2312" pitchFamily="49" charset="-122"/>
              </a:rPr>
              <a:t>，</a:t>
            </a:r>
            <a:r>
              <a:rPr kumimoji="0" lang="zh-CN" altLang="en-US" sz="3200" b="1">
                <a:solidFill>
                  <a:srgbClr val="00FF00"/>
                </a:solidFill>
                <a:latin typeface="Arial" panose="020B0604020202020204" pitchFamily="34" charset="0"/>
                <a:ea typeface="楷体_GB2312" pitchFamily="49" charset="-122"/>
              </a:rPr>
              <a:t>大醉</a:t>
            </a:r>
            <a:r>
              <a:rPr kumimoji="0" lang="zh-CN" altLang="en-US" sz="3200" b="1">
                <a:latin typeface="Arial" panose="020B0604020202020204" pitchFamily="34" charset="0"/>
                <a:ea typeface="楷体_GB2312" pitchFamily="49" charset="-122"/>
              </a:rPr>
              <a:t>，作此篇，兼怀</a:t>
            </a:r>
            <a:r>
              <a:rPr kumimoji="0" lang="zh-CN" altLang="en-US" sz="3200" b="1">
                <a:solidFill>
                  <a:srgbClr val="FFFF00"/>
                </a:solidFill>
                <a:latin typeface="Arial" panose="020B0604020202020204" pitchFamily="34" charset="0"/>
                <a:ea typeface="楷体_GB2312" pitchFamily="49" charset="-122"/>
              </a:rPr>
              <a:t>子由</a:t>
            </a:r>
            <a:r>
              <a:rPr kumimoji="0" lang="zh-CN" altLang="en-US" sz="3200" b="1">
                <a:latin typeface="Arial" panose="020B0604020202020204" pitchFamily="34" charset="0"/>
                <a:ea typeface="楷体_GB2312" pitchFamily="49" charset="-122"/>
              </a:rPr>
              <a:t>。</a:t>
            </a:r>
          </a:p>
        </p:txBody>
      </p:sp>
      <p:sp>
        <p:nvSpPr>
          <p:cNvPr id="77827" name="AutoShape 3"/>
          <p:cNvSpPr>
            <a:spLocks noChangeArrowheads="1"/>
          </p:cNvSpPr>
          <p:nvPr/>
        </p:nvSpPr>
        <p:spPr bwMode="auto">
          <a:xfrm>
            <a:off x="4932363" y="4292600"/>
            <a:ext cx="1655762" cy="609600"/>
          </a:xfrm>
          <a:prstGeom prst="wedgeRoundRectCallout">
            <a:avLst>
              <a:gd name="adj1" fmla="val -41273"/>
              <a:gd name="adj2" fmla="val -434634"/>
              <a:gd name="adj3" fmla="val 16667"/>
            </a:avLst>
          </a:prstGeom>
          <a:solidFill>
            <a:srgbClr val="CCFFFF">
              <a:alpha val="52000"/>
            </a:srgbClr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r>
              <a:rPr kumimoji="0" lang="zh-CN" altLang="en-US" sz="2800" b="1">
                <a:solidFill>
                  <a:srgbClr val="006600"/>
                </a:solidFill>
                <a:latin typeface="Arial" panose="020B0604020202020204" pitchFamily="34" charset="0"/>
                <a:ea typeface="楷体_GB2312" pitchFamily="49" charset="-122"/>
              </a:rPr>
              <a:t>到天亮</a:t>
            </a:r>
          </a:p>
        </p:txBody>
      </p:sp>
      <p:sp>
        <p:nvSpPr>
          <p:cNvPr id="77828" name="AutoShape 4"/>
          <p:cNvSpPr>
            <a:spLocks noChangeArrowheads="1"/>
          </p:cNvSpPr>
          <p:nvPr/>
        </p:nvSpPr>
        <p:spPr bwMode="auto">
          <a:xfrm>
            <a:off x="2268538" y="4076700"/>
            <a:ext cx="2519362" cy="1081088"/>
          </a:xfrm>
          <a:prstGeom prst="wedgeRoundRectCallout">
            <a:avLst>
              <a:gd name="adj1" fmla="val -27125"/>
              <a:gd name="adj2" fmla="val -206977"/>
              <a:gd name="adj3" fmla="val 16667"/>
            </a:avLst>
          </a:prstGeom>
          <a:solidFill>
            <a:srgbClr val="CCFFFF">
              <a:alpha val="52000"/>
            </a:srgbClr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r>
              <a:rPr kumimoji="0" lang="zh-CN" altLang="en-US" sz="2800" b="1">
                <a:solidFill>
                  <a:srgbClr val="006600"/>
                </a:solidFill>
                <a:latin typeface="Arial" panose="020B0604020202020204" pitchFamily="34" charset="0"/>
                <a:ea typeface="楷体_GB2312" pitchFamily="49" charset="-122"/>
              </a:rPr>
              <a:t>苏轼的弟弟</a:t>
            </a:r>
          </a:p>
          <a:p>
            <a:pPr algn="ctr"/>
            <a:r>
              <a:rPr kumimoji="0" lang="zh-CN" altLang="en-US" sz="2800" b="1">
                <a:solidFill>
                  <a:srgbClr val="006600"/>
                </a:solidFill>
                <a:latin typeface="Arial" panose="020B0604020202020204" pitchFamily="34" charset="0"/>
                <a:ea typeface="楷体_GB2312" pitchFamily="49" charset="-122"/>
              </a:rPr>
              <a:t>苏辙的字</a:t>
            </a:r>
          </a:p>
        </p:txBody>
      </p:sp>
      <p:sp>
        <p:nvSpPr>
          <p:cNvPr id="77829" name="Text Box 5"/>
          <p:cNvSpPr txBox="1">
            <a:spLocks noChangeArrowheads="1"/>
          </p:cNvSpPr>
          <p:nvPr/>
        </p:nvSpPr>
        <p:spPr bwMode="auto">
          <a:xfrm>
            <a:off x="900113" y="3429000"/>
            <a:ext cx="7345362" cy="1579563"/>
          </a:xfrm>
          <a:prstGeom prst="rect">
            <a:avLst/>
          </a:prstGeom>
          <a:solidFill>
            <a:srgbClr val="CCFFCC">
              <a:alpha val="53000"/>
            </a:srgbClr>
          </a:solidFill>
          <a:ln w="25400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kumimoji="0" lang="zh-CN" altLang="en-US" sz="3200" b="1">
                <a:latin typeface="楷体_GB2312" pitchFamily="49" charset="-122"/>
                <a:ea typeface="楷体_GB2312" pitchFamily="49" charset="-122"/>
              </a:rPr>
              <a:t>    </a:t>
            </a:r>
            <a:r>
              <a:rPr kumimoji="0" lang="zh-CN" altLang="en-US" sz="3200" b="1">
                <a:solidFill>
                  <a:srgbClr val="006600"/>
                </a:solidFill>
                <a:latin typeface="楷体_GB2312" pitchFamily="49" charset="-122"/>
                <a:ea typeface="楷体_GB2312" pitchFamily="49" charset="-122"/>
              </a:rPr>
              <a:t>作者此时在密州任太守。政治上失意，与弟弟苏辙也已七年没有见面。中秋对月，怎能不思绪万千呢</a:t>
            </a:r>
            <a:r>
              <a:rPr kumimoji="0" lang="en-US" altLang="zh-CN" sz="3200" b="1">
                <a:solidFill>
                  <a:srgbClr val="006600"/>
                </a:solidFill>
                <a:latin typeface="楷体_GB2312" pitchFamily="49" charset="-122"/>
                <a:ea typeface="楷体_GB2312" pitchFamily="49" charset="-122"/>
              </a:rPr>
              <a:t>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7782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78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7782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78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827" grpId="0" animBg="1"/>
      <p:bldP spid="77828" grpId="0" animBg="1"/>
      <p:bldP spid="77829" grpId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27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Text Box 2"/>
          <p:cNvSpPr txBox="1">
            <a:spLocks noChangeArrowheads="1"/>
          </p:cNvSpPr>
          <p:nvPr/>
        </p:nvSpPr>
        <p:spPr bwMode="auto">
          <a:xfrm>
            <a:off x="684213" y="1052513"/>
            <a:ext cx="7796212" cy="2051050"/>
          </a:xfrm>
          <a:prstGeom prst="rect">
            <a:avLst/>
          </a:prstGeom>
          <a:solidFill>
            <a:srgbClr val="000000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kumimoji="0" lang="zh-CN" altLang="en-US" sz="3200" b="1">
                <a:latin typeface="Arial" panose="020B0604020202020204" pitchFamily="34" charset="0"/>
                <a:ea typeface="楷体_GB2312" pitchFamily="49" charset="-122"/>
              </a:rPr>
              <a:t>        明月几时有？</a:t>
            </a:r>
            <a:r>
              <a:rPr kumimoji="0" lang="zh-CN" altLang="en-US" sz="3200" b="1">
                <a:solidFill>
                  <a:srgbClr val="FFFF00"/>
                </a:solidFill>
                <a:latin typeface="Arial" panose="020B0604020202020204" pitchFamily="34" charset="0"/>
                <a:ea typeface="楷体_GB2312" pitchFamily="49" charset="-122"/>
              </a:rPr>
              <a:t>把酒</a:t>
            </a:r>
            <a:r>
              <a:rPr kumimoji="0" lang="zh-CN" altLang="en-US" sz="3200" b="1">
                <a:latin typeface="Arial" panose="020B0604020202020204" pitchFamily="34" charset="0"/>
                <a:ea typeface="楷体_GB2312" pitchFamily="49" charset="-122"/>
              </a:rPr>
              <a:t>问青天。不知天上宫阙，今夕是</a:t>
            </a:r>
            <a:r>
              <a:rPr kumimoji="0" lang="zh-CN" altLang="en-US" sz="3200" b="1">
                <a:solidFill>
                  <a:srgbClr val="FFFF00"/>
                </a:solidFill>
                <a:latin typeface="Arial" panose="020B0604020202020204" pitchFamily="34" charset="0"/>
                <a:ea typeface="楷体_GB2312" pitchFamily="49" charset="-122"/>
              </a:rPr>
              <a:t>何年</a:t>
            </a:r>
            <a:r>
              <a:rPr kumimoji="0" lang="zh-CN" altLang="en-US" sz="3200" b="1">
                <a:latin typeface="Arial" panose="020B0604020202020204" pitchFamily="34" charset="0"/>
                <a:ea typeface="楷体_GB2312" pitchFamily="49" charset="-122"/>
              </a:rPr>
              <a:t>。我欲乘风归去，又恐琼楼玉宇，高处</a:t>
            </a:r>
            <a:r>
              <a:rPr kumimoji="0" lang="zh-CN" altLang="en-US" sz="3200" b="1">
                <a:solidFill>
                  <a:srgbClr val="FFFF00"/>
                </a:solidFill>
                <a:latin typeface="Arial" panose="020B0604020202020204" pitchFamily="34" charset="0"/>
                <a:ea typeface="楷体_GB2312" pitchFamily="49" charset="-122"/>
              </a:rPr>
              <a:t>不胜</a:t>
            </a:r>
            <a:r>
              <a:rPr kumimoji="0" lang="zh-CN" altLang="en-US" sz="3200" b="1">
                <a:latin typeface="Arial" panose="020B0604020202020204" pitchFamily="34" charset="0"/>
                <a:ea typeface="楷体_GB2312" pitchFamily="49" charset="-122"/>
              </a:rPr>
              <a:t>寒。起舞弄</a:t>
            </a:r>
            <a:r>
              <a:rPr kumimoji="0" lang="zh-CN" altLang="en-US" sz="3200" b="1">
                <a:solidFill>
                  <a:srgbClr val="FFFF00"/>
                </a:solidFill>
                <a:latin typeface="Arial" panose="020B0604020202020204" pitchFamily="34" charset="0"/>
                <a:ea typeface="楷体_GB2312" pitchFamily="49" charset="-122"/>
              </a:rPr>
              <a:t>清影</a:t>
            </a:r>
            <a:r>
              <a:rPr kumimoji="0" lang="zh-CN" altLang="en-US" sz="3200" b="1">
                <a:latin typeface="Arial" panose="020B0604020202020204" pitchFamily="34" charset="0"/>
                <a:ea typeface="楷体_GB2312" pitchFamily="49" charset="-122"/>
              </a:rPr>
              <a:t>，</a:t>
            </a:r>
            <a:r>
              <a:rPr kumimoji="0" lang="zh-CN" altLang="en-US" sz="3200" b="1">
                <a:solidFill>
                  <a:srgbClr val="FFFF00"/>
                </a:solidFill>
                <a:latin typeface="Arial" panose="020B0604020202020204" pitchFamily="34" charset="0"/>
                <a:ea typeface="楷体_GB2312" pitchFamily="49" charset="-122"/>
              </a:rPr>
              <a:t>何似</a:t>
            </a:r>
            <a:r>
              <a:rPr kumimoji="0" lang="zh-CN" altLang="en-US" sz="3200" b="1">
                <a:latin typeface="Arial" panose="020B0604020202020204" pitchFamily="34" charset="0"/>
                <a:ea typeface="楷体_GB2312" pitchFamily="49" charset="-122"/>
              </a:rPr>
              <a:t>在人间。</a:t>
            </a:r>
          </a:p>
        </p:txBody>
      </p:sp>
      <p:sp>
        <p:nvSpPr>
          <p:cNvPr id="78851" name="AutoShape 3"/>
          <p:cNvSpPr>
            <a:spLocks noChangeArrowheads="1"/>
          </p:cNvSpPr>
          <p:nvPr/>
        </p:nvSpPr>
        <p:spPr bwMode="auto">
          <a:xfrm>
            <a:off x="2051050" y="3789363"/>
            <a:ext cx="2303463" cy="647700"/>
          </a:xfrm>
          <a:prstGeom prst="wedgeRoundRectCallout">
            <a:avLst>
              <a:gd name="adj1" fmla="val 49380"/>
              <a:gd name="adj2" fmla="val -393139"/>
              <a:gd name="adj3" fmla="val 16667"/>
            </a:avLst>
          </a:prstGeom>
          <a:solidFill>
            <a:srgbClr val="CCFFFF">
              <a:alpha val="50999"/>
            </a:srgbClr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r>
              <a:rPr kumimoji="0" lang="zh-CN" altLang="en-US" sz="2800" b="1">
                <a:solidFill>
                  <a:srgbClr val="006600"/>
                </a:solidFill>
                <a:latin typeface="Arial" panose="020B0604020202020204" pitchFamily="34" charset="0"/>
                <a:ea typeface="楷体_GB2312" pitchFamily="49" charset="-122"/>
              </a:rPr>
              <a:t>端起酒杯</a:t>
            </a:r>
          </a:p>
        </p:txBody>
      </p:sp>
      <p:sp>
        <p:nvSpPr>
          <p:cNvPr id="78852" name="AutoShape 4"/>
          <p:cNvSpPr>
            <a:spLocks noChangeArrowheads="1"/>
          </p:cNvSpPr>
          <p:nvPr/>
        </p:nvSpPr>
        <p:spPr bwMode="auto">
          <a:xfrm>
            <a:off x="1258888" y="4076700"/>
            <a:ext cx="4392612" cy="1081088"/>
          </a:xfrm>
          <a:prstGeom prst="wedgeRoundRectCallout">
            <a:avLst>
              <a:gd name="adj1" fmla="val -667"/>
              <a:gd name="adj2" fmla="val -244565"/>
              <a:gd name="adj3" fmla="val 16667"/>
            </a:avLst>
          </a:prstGeom>
          <a:solidFill>
            <a:srgbClr val="CCFFFF">
              <a:alpha val="50999"/>
            </a:srgbClr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r>
              <a:rPr kumimoji="0" lang="zh-CN" altLang="en-US" sz="2800" b="1">
                <a:solidFill>
                  <a:srgbClr val="006600"/>
                </a:solidFill>
                <a:latin typeface="Arial" panose="020B0604020202020204" pitchFamily="34" charset="0"/>
                <a:ea typeface="楷体_GB2312" pitchFamily="49" charset="-122"/>
              </a:rPr>
              <a:t>什么年月，什么日子。暗含多好的日子之意。</a:t>
            </a:r>
          </a:p>
        </p:txBody>
      </p:sp>
      <p:sp>
        <p:nvSpPr>
          <p:cNvPr id="78853" name="AutoShape 5"/>
          <p:cNvSpPr>
            <a:spLocks noChangeArrowheads="1"/>
          </p:cNvSpPr>
          <p:nvPr/>
        </p:nvSpPr>
        <p:spPr bwMode="auto">
          <a:xfrm>
            <a:off x="3419475" y="4508500"/>
            <a:ext cx="2519363" cy="647700"/>
          </a:xfrm>
          <a:prstGeom prst="wedgeRoundRectCallout">
            <a:avLst>
              <a:gd name="adj1" fmla="val -15028"/>
              <a:gd name="adj2" fmla="val -358824"/>
              <a:gd name="adj3" fmla="val 16667"/>
            </a:avLst>
          </a:prstGeom>
          <a:solidFill>
            <a:srgbClr val="CCFFFF">
              <a:alpha val="50999"/>
            </a:srgbClr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r>
              <a:rPr kumimoji="0" lang="zh-CN" altLang="en-US" sz="2800" b="1">
                <a:solidFill>
                  <a:srgbClr val="006600"/>
                </a:solidFill>
                <a:latin typeface="Arial" panose="020B0604020202020204" pitchFamily="34" charset="0"/>
                <a:ea typeface="楷体_GB2312" pitchFamily="49" charset="-122"/>
              </a:rPr>
              <a:t>经受不住</a:t>
            </a:r>
          </a:p>
        </p:txBody>
      </p:sp>
      <p:sp>
        <p:nvSpPr>
          <p:cNvPr id="78854" name="AutoShape 6"/>
          <p:cNvSpPr>
            <a:spLocks noChangeArrowheads="1"/>
          </p:cNvSpPr>
          <p:nvPr/>
        </p:nvSpPr>
        <p:spPr bwMode="auto">
          <a:xfrm>
            <a:off x="6156325" y="4292600"/>
            <a:ext cx="2519363" cy="1081088"/>
          </a:xfrm>
          <a:prstGeom prst="wedgeRoundRectCallout">
            <a:avLst>
              <a:gd name="adj1" fmla="val -27125"/>
              <a:gd name="adj2" fmla="val -206977"/>
              <a:gd name="adj3" fmla="val 16667"/>
            </a:avLst>
          </a:prstGeom>
          <a:solidFill>
            <a:srgbClr val="CCFFFF">
              <a:alpha val="50999"/>
            </a:srgbClr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r>
              <a:rPr kumimoji="0" lang="zh-CN" altLang="en-US" sz="2800" b="1">
                <a:solidFill>
                  <a:srgbClr val="006600"/>
                </a:solidFill>
                <a:latin typeface="Arial" panose="020B0604020202020204" pitchFamily="34" charset="0"/>
                <a:ea typeface="楷体_GB2312" pitchFamily="49" charset="-122"/>
              </a:rPr>
              <a:t>月光下作者起舞的清朗身影</a:t>
            </a:r>
          </a:p>
        </p:txBody>
      </p:sp>
      <p:sp>
        <p:nvSpPr>
          <p:cNvPr id="78855" name="AutoShape 7"/>
          <p:cNvSpPr>
            <a:spLocks noChangeArrowheads="1"/>
          </p:cNvSpPr>
          <p:nvPr/>
        </p:nvSpPr>
        <p:spPr bwMode="auto">
          <a:xfrm>
            <a:off x="900113" y="5013325"/>
            <a:ext cx="2519362" cy="647700"/>
          </a:xfrm>
          <a:prstGeom prst="wedgeRoundRectCallout">
            <a:avLst>
              <a:gd name="adj1" fmla="val -42125"/>
              <a:gd name="adj2" fmla="val -372551"/>
              <a:gd name="adj3" fmla="val 16667"/>
            </a:avLst>
          </a:prstGeom>
          <a:solidFill>
            <a:srgbClr val="CCFFFF">
              <a:alpha val="50999"/>
            </a:srgbClr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r>
              <a:rPr kumimoji="0" lang="zh-CN" altLang="en-US" sz="2800" b="1">
                <a:solidFill>
                  <a:srgbClr val="006600"/>
                </a:solidFill>
                <a:latin typeface="Arial" panose="020B0604020202020204" pitchFamily="34" charset="0"/>
                <a:ea typeface="楷体_GB2312" pitchFamily="49" charset="-122"/>
              </a:rPr>
              <a:t>哪里比的上</a:t>
            </a:r>
          </a:p>
        </p:txBody>
      </p:sp>
      <p:sp>
        <p:nvSpPr>
          <p:cNvPr id="78856" name="Text Box 8"/>
          <p:cNvSpPr txBox="1">
            <a:spLocks noChangeArrowheads="1"/>
          </p:cNvSpPr>
          <p:nvPr/>
        </p:nvSpPr>
        <p:spPr bwMode="auto">
          <a:xfrm>
            <a:off x="684213" y="3429000"/>
            <a:ext cx="7775575" cy="2679700"/>
          </a:xfrm>
          <a:prstGeom prst="rect">
            <a:avLst/>
          </a:prstGeom>
          <a:solidFill>
            <a:srgbClr val="CCFFCC">
              <a:alpha val="53999"/>
            </a:srgbClr>
          </a:solidFill>
          <a:ln w="25400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kumimoji="0" lang="zh-CN" altLang="en-US" sz="2800" b="1">
                <a:solidFill>
                  <a:srgbClr val="006600"/>
                </a:solidFill>
                <a:latin typeface="楷体_GB2312" pitchFamily="49" charset="-122"/>
                <a:ea typeface="楷体_GB2312" pitchFamily="49" charset="-122"/>
              </a:rPr>
              <a:t>    端起酒杯遥问青天，不知道月中宫殿，今晚该是多好的日子啊。我本想驾着长风回到天宫去，又恐怕经不起那月中宫殿的清寒。 那么，就让我在人间的月光下翩翩起舞吧，那清朗的影子也随着人在舞动，此情此景，什么地方能比得上人世间呢？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7885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88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7885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88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7885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88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7885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88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7885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88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8851" grpId="0" animBg="1"/>
      <p:bldP spid="78852" grpId="0" animBg="1"/>
      <p:bldP spid="78853" grpId="0" animBg="1"/>
      <p:bldP spid="78854" grpId="0" animBg="1"/>
      <p:bldP spid="78855" grpId="0" animBg="1"/>
      <p:bldP spid="78856" grpId="0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27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Text Box 2"/>
          <p:cNvSpPr txBox="1">
            <a:spLocks noChangeArrowheads="1"/>
          </p:cNvSpPr>
          <p:nvPr/>
        </p:nvSpPr>
        <p:spPr bwMode="auto">
          <a:xfrm>
            <a:off x="684213" y="730250"/>
            <a:ext cx="7777162" cy="2051050"/>
          </a:xfrm>
          <a:prstGeom prst="rect">
            <a:avLst/>
          </a:prstGeom>
          <a:solidFill>
            <a:srgbClr val="000000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kumimoji="0" lang="zh-CN" altLang="en-US" sz="3200" b="1">
                <a:latin typeface="Arial" panose="020B0604020202020204" pitchFamily="34" charset="0"/>
                <a:ea typeface="楷体_GB2312" pitchFamily="49" charset="-122"/>
              </a:rPr>
              <a:t>        转朱阁，低</a:t>
            </a:r>
            <a:r>
              <a:rPr kumimoji="0" lang="zh-CN" altLang="en-US" sz="3200" b="1">
                <a:solidFill>
                  <a:srgbClr val="FFFF00"/>
                </a:solidFill>
                <a:latin typeface="Arial" panose="020B0604020202020204" pitchFamily="34" charset="0"/>
                <a:ea typeface="楷体_GB2312" pitchFamily="49" charset="-122"/>
              </a:rPr>
              <a:t>绮户</a:t>
            </a:r>
            <a:r>
              <a:rPr kumimoji="0" lang="zh-CN" altLang="en-US" sz="3200" b="1">
                <a:latin typeface="Arial" panose="020B0604020202020204" pitchFamily="34" charset="0"/>
                <a:ea typeface="楷体_GB2312" pitchFamily="49" charset="-122"/>
              </a:rPr>
              <a:t>，照</a:t>
            </a:r>
            <a:r>
              <a:rPr kumimoji="0" lang="zh-CN" altLang="en-US" sz="3200" b="1">
                <a:solidFill>
                  <a:srgbClr val="FFFF00"/>
                </a:solidFill>
                <a:latin typeface="Arial" panose="020B0604020202020204" pitchFamily="34" charset="0"/>
                <a:ea typeface="楷体_GB2312" pitchFamily="49" charset="-122"/>
              </a:rPr>
              <a:t>无眠</a:t>
            </a:r>
            <a:r>
              <a:rPr kumimoji="0" lang="zh-CN" altLang="en-US" sz="3200" b="1">
                <a:latin typeface="Arial" panose="020B0604020202020204" pitchFamily="34" charset="0"/>
                <a:ea typeface="楷体_GB2312" pitchFamily="49" charset="-122"/>
              </a:rPr>
              <a:t>。不应有恨，何事长</a:t>
            </a:r>
            <a:r>
              <a:rPr kumimoji="0" lang="zh-CN" altLang="en-US" sz="3200" b="1">
                <a:solidFill>
                  <a:srgbClr val="FFFF00"/>
                </a:solidFill>
                <a:latin typeface="Arial" panose="020B0604020202020204" pitchFamily="34" charset="0"/>
                <a:ea typeface="楷体_GB2312" pitchFamily="49" charset="-122"/>
              </a:rPr>
              <a:t>向</a:t>
            </a:r>
            <a:r>
              <a:rPr kumimoji="0" lang="zh-CN" altLang="en-US" sz="3200" b="1">
                <a:latin typeface="Arial" panose="020B0604020202020204" pitchFamily="34" charset="0"/>
                <a:ea typeface="楷体_GB2312" pitchFamily="49" charset="-122"/>
              </a:rPr>
              <a:t>别时圆？人有悲欢离合，月有阴晴圆缺，此事古难全。</a:t>
            </a:r>
            <a:r>
              <a:rPr kumimoji="0" lang="zh-CN" altLang="en-US" sz="3200" b="1">
                <a:solidFill>
                  <a:srgbClr val="FFFF00"/>
                </a:solidFill>
                <a:latin typeface="Arial" panose="020B0604020202020204" pitchFamily="34" charset="0"/>
                <a:ea typeface="楷体_GB2312" pitchFamily="49" charset="-122"/>
              </a:rPr>
              <a:t>但愿</a:t>
            </a:r>
            <a:r>
              <a:rPr kumimoji="0" lang="zh-CN" altLang="en-US" sz="3200" b="1">
                <a:latin typeface="Arial" panose="020B0604020202020204" pitchFamily="34" charset="0"/>
                <a:ea typeface="楷体_GB2312" pitchFamily="49" charset="-122"/>
              </a:rPr>
              <a:t>人长久，千里共婵娟。</a:t>
            </a:r>
          </a:p>
        </p:txBody>
      </p:sp>
      <p:sp>
        <p:nvSpPr>
          <p:cNvPr id="79875" name="AutoShape 3"/>
          <p:cNvSpPr>
            <a:spLocks noChangeArrowheads="1"/>
          </p:cNvSpPr>
          <p:nvPr/>
        </p:nvSpPr>
        <p:spPr bwMode="auto">
          <a:xfrm>
            <a:off x="3059113" y="3284538"/>
            <a:ext cx="2519362" cy="647700"/>
          </a:xfrm>
          <a:prstGeom prst="wedgeRoundRectCallout">
            <a:avLst>
              <a:gd name="adj1" fmla="val -15028"/>
              <a:gd name="adj2" fmla="val -358824"/>
              <a:gd name="adj3" fmla="val 16667"/>
            </a:avLst>
          </a:prstGeom>
          <a:solidFill>
            <a:srgbClr val="CCFFFF">
              <a:alpha val="50000"/>
            </a:srgbClr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r>
              <a:rPr kumimoji="0" lang="zh-CN" altLang="en-US" sz="2800" b="1">
                <a:solidFill>
                  <a:srgbClr val="006600"/>
                </a:solidFill>
                <a:latin typeface="Arial" panose="020B0604020202020204" pitchFamily="34" charset="0"/>
                <a:ea typeface="楷体_GB2312" pitchFamily="49" charset="-122"/>
              </a:rPr>
              <a:t>雕花的窗户</a:t>
            </a:r>
          </a:p>
        </p:txBody>
      </p:sp>
      <p:sp>
        <p:nvSpPr>
          <p:cNvPr id="79876" name="AutoShape 4"/>
          <p:cNvSpPr>
            <a:spLocks noChangeArrowheads="1"/>
          </p:cNvSpPr>
          <p:nvPr/>
        </p:nvSpPr>
        <p:spPr bwMode="auto">
          <a:xfrm>
            <a:off x="4643438" y="3644900"/>
            <a:ext cx="2519362" cy="647700"/>
          </a:xfrm>
          <a:prstGeom prst="wedgeRoundRectCallout">
            <a:avLst>
              <a:gd name="adj1" fmla="val -5704"/>
              <a:gd name="adj2" fmla="val -425245"/>
              <a:gd name="adj3" fmla="val 16667"/>
            </a:avLst>
          </a:prstGeom>
          <a:solidFill>
            <a:srgbClr val="CCFFFF">
              <a:alpha val="50000"/>
            </a:srgbClr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r>
              <a:rPr kumimoji="0" lang="zh-CN" altLang="en-US" sz="2800" b="1">
                <a:solidFill>
                  <a:srgbClr val="006600"/>
                </a:solidFill>
                <a:latin typeface="Arial" panose="020B0604020202020204" pitchFamily="34" charset="0"/>
                <a:ea typeface="楷体_GB2312" pitchFamily="49" charset="-122"/>
              </a:rPr>
              <a:t>不能入睡</a:t>
            </a:r>
          </a:p>
        </p:txBody>
      </p:sp>
      <p:sp>
        <p:nvSpPr>
          <p:cNvPr id="79877" name="AutoShape 5"/>
          <p:cNvSpPr>
            <a:spLocks noChangeArrowheads="1"/>
          </p:cNvSpPr>
          <p:nvPr/>
        </p:nvSpPr>
        <p:spPr bwMode="auto">
          <a:xfrm>
            <a:off x="2555875" y="3500438"/>
            <a:ext cx="1079500" cy="647700"/>
          </a:xfrm>
          <a:prstGeom prst="wedgeRoundRectCallout">
            <a:avLst>
              <a:gd name="adj1" fmla="val -9704"/>
              <a:gd name="adj2" fmla="val -335296"/>
              <a:gd name="adj3" fmla="val 16667"/>
            </a:avLst>
          </a:prstGeom>
          <a:solidFill>
            <a:srgbClr val="CCFFFF">
              <a:alpha val="50000"/>
            </a:srgbClr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r>
              <a:rPr kumimoji="0" lang="zh-CN" altLang="en-US" sz="2800" b="1">
                <a:solidFill>
                  <a:srgbClr val="006600"/>
                </a:solidFill>
                <a:latin typeface="Arial" panose="020B0604020202020204" pitchFamily="34" charset="0"/>
                <a:ea typeface="楷体_GB2312" pitchFamily="49" charset="-122"/>
              </a:rPr>
              <a:t>在</a:t>
            </a:r>
          </a:p>
        </p:txBody>
      </p:sp>
      <p:sp>
        <p:nvSpPr>
          <p:cNvPr id="79878" name="AutoShape 6"/>
          <p:cNvSpPr>
            <a:spLocks noChangeArrowheads="1"/>
          </p:cNvSpPr>
          <p:nvPr/>
        </p:nvSpPr>
        <p:spPr bwMode="auto">
          <a:xfrm>
            <a:off x="5076825" y="4149725"/>
            <a:ext cx="2519363" cy="647700"/>
          </a:xfrm>
          <a:prstGeom prst="wedgeRoundRectCallout">
            <a:avLst>
              <a:gd name="adj1" fmla="val -15028"/>
              <a:gd name="adj2" fmla="val -358824"/>
              <a:gd name="adj3" fmla="val 16667"/>
            </a:avLst>
          </a:prstGeom>
          <a:solidFill>
            <a:srgbClr val="CCFFFF">
              <a:alpha val="50000"/>
            </a:srgbClr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r>
              <a:rPr kumimoji="0" lang="zh-CN" altLang="en-US" sz="2800" b="1">
                <a:solidFill>
                  <a:srgbClr val="006600"/>
                </a:solidFill>
                <a:latin typeface="Arial" panose="020B0604020202020204" pitchFamily="34" charset="0"/>
                <a:ea typeface="楷体_GB2312" pitchFamily="49" charset="-122"/>
              </a:rPr>
              <a:t>只是希望</a:t>
            </a:r>
          </a:p>
        </p:txBody>
      </p:sp>
      <p:sp>
        <p:nvSpPr>
          <p:cNvPr id="79879" name="Text Box 7"/>
          <p:cNvSpPr txBox="1">
            <a:spLocks noChangeArrowheads="1"/>
          </p:cNvSpPr>
          <p:nvPr/>
        </p:nvSpPr>
        <p:spPr bwMode="auto">
          <a:xfrm>
            <a:off x="684213" y="3213100"/>
            <a:ext cx="7775575" cy="3106738"/>
          </a:xfrm>
          <a:prstGeom prst="rect">
            <a:avLst/>
          </a:prstGeom>
          <a:solidFill>
            <a:srgbClr val="CCFFCC">
              <a:alpha val="55000"/>
            </a:srgbClr>
          </a:solidFill>
          <a:ln w="25400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kumimoji="0" lang="zh-CN" altLang="en-US" sz="2800" b="1">
                <a:solidFill>
                  <a:srgbClr val="006600"/>
                </a:solidFill>
                <a:latin typeface="Arial" panose="020B0604020202020204" pitchFamily="34" charset="0"/>
                <a:ea typeface="楷体_GB2312" pitchFamily="49" charset="-122"/>
              </a:rPr>
              <a:t>        月亮转过朱红色的楼阁，低低地挂在雕花窗户上，照着那没有睡意的人。月亮啊，你跟人们该没有什么怨恨吧？为什么总是在人们离别的时候才又亮又圆呢！人世间有悲欢离合，月亮也有阴晴圆缺，这样的事从古以来就是难以十全十美的。只希望我们都能生活得平安长久，那么虽然相隔千里，也都能共赏这美好的月光了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7987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98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7987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98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7987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98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7987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98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9875" grpId="0" animBg="1"/>
      <p:bldP spid="79876" grpId="0" animBg="1"/>
      <p:bldP spid="79877" grpId="0" animBg="1"/>
      <p:bldP spid="79878" grpId="0" animBg="1"/>
      <p:bldP spid="79879" grpId="0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27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ChangeArrowheads="1"/>
          </p:cNvSpPr>
          <p:nvPr/>
        </p:nvSpPr>
        <p:spPr bwMode="auto">
          <a:xfrm>
            <a:off x="3276600" y="3098800"/>
            <a:ext cx="1387475" cy="661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85000"/>
              </a:lnSpc>
            </a:pPr>
            <a:endParaRPr lang="zh-CN" altLang="en-US" sz="4400">
              <a:solidFill>
                <a:schemeClr val="tx2"/>
              </a:solidFill>
            </a:endParaRPr>
          </a:p>
        </p:txBody>
      </p:sp>
      <p:sp>
        <p:nvSpPr>
          <p:cNvPr id="27652" name="Text Box 4"/>
          <p:cNvSpPr txBox="1">
            <a:spLocks noChangeArrowheads="1"/>
          </p:cNvSpPr>
          <p:nvPr/>
        </p:nvSpPr>
        <p:spPr bwMode="auto">
          <a:xfrm>
            <a:off x="1851025" y="1211263"/>
            <a:ext cx="51593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zh-CN" altLang="en-US"/>
          </a:p>
        </p:txBody>
      </p:sp>
      <p:sp>
        <p:nvSpPr>
          <p:cNvPr id="27653" name="Text Box 5"/>
          <p:cNvSpPr txBox="1">
            <a:spLocks noChangeArrowheads="1"/>
          </p:cNvSpPr>
          <p:nvPr/>
        </p:nvSpPr>
        <p:spPr bwMode="auto">
          <a:xfrm>
            <a:off x="1698625" y="1135063"/>
            <a:ext cx="45497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zh-CN" altLang="en-US"/>
          </a:p>
        </p:txBody>
      </p:sp>
      <p:sp>
        <p:nvSpPr>
          <p:cNvPr id="27657" name="Text Box 9"/>
          <p:cNvSpPr txBox="1">
            <a:spLocks noChangeArrowheads="1"/>
          </p:cNvSpPr>
          <p:nvPr/>
        </p:nvSpPr>
        <p:spPr bwMode="auto">
          <a:xfrm>
            <a:off x="685800" y="1905000"/>
            <a:ext cx="8077200" cy="946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just"/>
            <a:r>
              <a:rPr lang="zh-CN" altLang="en-US" sz="2800" b="1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   </a:t>
            </a:r>
            <a:r>
              <a:rPr lang="zh-CN" altLang="en-US" sz="2800" b="1">
                <a:solidFill>
                  <a:srgbClr val="003366"/>
                </a:solidFill>
                <a:latin typeface="楷体_GB2312" pitchFamily="49" charset="-122"/>
                <a:ea typeface="楷体_GB2312" pitchFamily="49" charset="-122"/>
              </a:rPr>
              <a:t>1.如何理解</a:t>
            </a:r>
            <a:r>
              <a:rPr lang="zh-CN" altLang="en-US" sz="2800" b="1">
                <a:solidFill>
                  <a:srgbClr val="003366"/>
                </a:solidFill>
                <a:ea typeface="楷体_GB2312" pitchFamily="49" charset="-122"/>
              </a:rPr>
              <a:t>“</a:t>
            </a:r>
            <a:r>
              <a:rPr lang="zh-CN" altLang="en-US" sz="2800" b="1">
                <a:solidFill>
                  <a:srgbClr val="003366"/>
                </a:solidFill>
                <a:latin typeface="楷体_GB2312" pitchFamily="49" charset="-122"/>
                <a:ea typeface="楷体_GB2312" pitchFamily="49" charset="-122"/>
              </a:rPr>
              <a:t>明月几时有？把酒问青天。不知天上宫阙今夕是何年</a:t>
            </a:r>
            <a:r>
              <a:rPr lang="zh-CN" altLang="en-US" sz="2800" b="1">
                <a:solidFill>
                  <a:srgbClr val="003366"/>
                </a:solidFill>
                <a:ea typeface="楷体_GB2312" pitchFamily="49" charset="-122"/>
              </a:rPr>
              <a:t>”</a:t>
            </a:r>
            <a:r>
              <a:rPr lang="zh-CN" altLang="en-US" sz="2800" b="1">
                <a:solidFill>
                  <a:srgbClr val="003366"/>
                </a:solidFill>
                <a:latin typeface="楷体_GB2312" pitchFamily="49" charset="-122"/>
                <a:ea typeface="楷体_GB2312" pitchFamily="49" charset="-122"/>
              </a:rPr>
              <a:t>？</a:t>
            </a:r>
          </a:p>
        </p:txBody>
      </p:sp>
      <p:sp>
        <p:nvSpPr>
          <p:cNvPr id="27658" name="Text Box 10"/>
          <p:cNvSpPr txBox="1">
            <a:spLocks noChangeArrowheads="1"/>
          </p:cNvSpPr>
          <p:nvPr/>
        </p:nvSpPr>
        <p:spPr bwMode="auto">
          <a:xfrm>
            <a:off x="1447800" y="3048000"/>
            <a:ext cx="7239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zh-CN" altLang="en-US"/>
          </a:p>
        </p:txBody>
      </p:sp>
      <p:sp>
        <p:nvSpPr>
          <p:cNvPr id="27659" name="Rectangle 11"/>
          <p:cNvSpPr>
            <a:spLocks noChangeArrowheads="1"/>
          </p:cNvSpPr>
          <p:nvPr/>
        </p:nvSpPr>
        <p:spPr bwMode="auto">
          <a:xfrm>
            <a:off x="533400" y="6400800"/>
            <a:ext cx="91440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/>
            <a:endParaRPr lang="zh-CN" altLang="en-US" sz="2800" b="1"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27662" name="Text Box 14"/>
          <p:cNvSpPr txBox="1">
            <a:spLocks noChangeArrowheads="1"/>
          </p:cNvSpPr>
          <p:nvPr/>
        </p:nvSpPr>
        <p:spPr bwMode="auto">
          <a:xfrm>
            <a:off x="1066800" y="2819400"/>
            <a:ext cx="37877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zh-CN" altLang="en-US"/>
          </a:p>
        </p:txBody>
      </p:sp>
      <p:sp>
        <p:nvSpPr>
          <p:cNvPr id="27663" name="Text Box 15"/>
          <p:cNvSpPr txBox="1">
            <a:spLocks noChangeArrowheads="1"/>
          </p:cNvSpPr>
          <p:nvPr/>
        </p:nvSpPr>
        <p:spPr bwMode="auto">
          <a:xfrm>
            <a:off x="1524000" y="2819400"/>
            <a:ext cx="7391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zh-CN" altLang="en-US"/>
          </a:p>
        </p:txBody>
      </p:sp>
      <p:sp>
        <p:nvSpPr>
          <p:cNvPr id="27665" name="Text Box 17"/>
          <p:cNvSpPr txBox="1">
            <a:spLocks noChangeArrowheads="1"/>
          </p:cNvSpPr>
          <p:nvPr/>
        </p:nvSpPr>
        <p:spPr bwMode="auto">
          <a:xfrm>
            <a:off x="1600200" y="914400"/>
            <a:ext cx="35052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 b="1">
                <a:solidFill>
                  <a:srgbClr val="009900"/>
                </a:solidFill>
                <a:ea typeface="楷体_GB2312" pitchFamily="49" charset="-122"/>
              </a:rPr>
              <a:t>整体感知上片大意</a:t>
            </a:r>
            <a:endParaRPr lang="zh-CN" altLang="en-US">
              <a:solidFill>
                <a:srgbClr val="009900"/>
              </a:solidFill>
            </a:endParaRPr>
          </a:p>
        </p:txBody>
      </p:sp>
      <p:sp>
        <p:nvSpPr>
          <p:cNvPr id="27667" name="Text Box 19"/>
          <p:cNvSpPr txBox="1">
            <a:spLocks noChangeArrowheads="1"/>
          </p:cNvSpPr>
          <p:nvPr/>
        </p:nvSpPr>
        <p:spPr bwMode="auto">
          <a:xfrm>
            <a:off x="762000" y="2895600"/>
            <a:ext cx="8001000" cy="1373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just"/>
            <a:r>
              <a:rPr lang="zh-CN" altLang="en-US" sz="2800" b="1">
                <a:solidFill>
                  <a:srgbClr val="9900CC"/>
                </a:solidFill>
                <a:ea typeface="楷体_GB2312" pitchFamily="49" charset="-122"/>
              </a:rPr>
              <a:t>——</a:t>
            </a:r>
            <a:r>
              <a:rPr lang="zh-CN" altLang="en-US" sz="2800" b="1">
                <a:solidFill>
                  <a:srgbClr val="9900CC"/>
                </a:solidFill>
                <a:latin typeface="楷体_GB2312" pitchFamily="49" charset="-122"/>
                <a:ea typeface="楷体_GB2312" pitchFamily="49" charset="-122"/>
              </a:rPr>
              <a:t>词人以拿酒问月开端：明月什么时候就有了?天上的宫殿今晚是何年何月?这体现了苏轼屡受打击后在</a:t>
            </a:r>
            <a:r>
              <a:rPr lang="zh-CN" altLang="en-US" sz="2800" b="1">
                <a:solidFill>
                  <a:srgbClr val="9900CC"/>
                </a:solidFill>
                <a:ea typeface="楷体_GB2312" pitchFamily="49" charset="-122"/>
              </a:rPr>
              <a:t>“</a:t>
            </a:r>
            <a:r>
              <a:rPr lang="zh-CN" altLang="en-US" sz="2800" b="1">
                <a:solidFill>
                  <a:srgbClr val="9900CC"/>
                </a:solidFill>
                <a:latin typeface="楷体_GB2312" pitchFamily="49" charset="-122"/>
                <a:ea typeface="楷体_GB2312" pitchFamily="49" charset="-122"/>
              </a:rPr>
              <a:t>出世</a:t>
            </a:r>
            <a:r>
              <a:rPr lang="zh-CN" altLang="en-US" sz="2800" b="1">
                <a:solidFill>
                  <a:srgbClr val="9900CC"/>
                </a:solidFill>
                <a:ea typeface="楷体_GB2312" pitchFamily="49" charset="-122"/>
              </a:rPr>
              <a:t>”</a:t>
            </a:r>
            <a:r>
              <a:rPr lang="zh-CN" altLang="en-US" sz="2800" b="1">
                <a:solidFill>
                  <a:srgbClr val="9900CC"/>
                </a:solidFill>
                <a:latin typeface="楷体_GB2312" pitchFamily="49" charset="-122"/>
                <a:ea typeface="楷体_GB2312" pitchFamily="49" charset="-122"/>
              </a:rPr>
              <a:t>与</a:t>
            </a:r>
            <a:r>
              <a:rPr lang="zh-CN" altLang="en-US" sz="2800" b="1">
                <a:solidFill>
                  <a:srgbClr val="9900CC"/>
                </a:solidFill>
                <a:ea typeface="楷体_GB2312" pitchFamily="49" charset="-122"/>
              </a:rPr>
              <a:t>“</a:t>
            </a:r>
            <a:r>
              <a:rPr lang="zh-CN" altLang="en-US" sz="2800" b="1">
                <a:solidFill>
                  <a:srgbClr val="9900CC"/>
                </a:solidFill>
                <a:latin typeface="楷体_GB2312" pitchFamily="49" charset="-122"/>
                <a:ea typeface="楷体_GB2312" pitchFamily="49" charset="-122"/>
              </a:rPr>
              <a:t>入世</a:t>
            </a:r>
            <a:r>
              <a:rPr lang="zh-CN" altLang="en-US" sz="2800" b="1">
                <a:solidFill>
                  <a:srgbClr val="9900CC"/>
                </a:solidFill>
                <a:ea typeface="楷体_GB2312" pitchFamily="49" charset="-122"/>
              </a:rPr>
              <a:t>”</a:t>
            </a:r>
            <a:r>
              <a:rPr lang="zh-CN" altLang="en-US" sz="2800" b="1">
                <a:solidFill>
                  <a:srgbClr val="9900CC"/>
                </a:solidFill>
                <a:latin typeface="楷体_GB2312" pitchFamily="49" charset="-122"/>
                <a:ea typeface="楷体_GB2312" pitchFamily="49" charset="-122"/>
              </a:rPr>
              <a:t>之间徘徊的困惑心态。</a:t>
            </a:r>
          </a:p>
        </p:txBody>
      </p:sp>
      <p:sp>
        <p:nvSpPr>
          <p:cNvPr id="27668" name="Text Box 20"/>
          <p:cNvSpPr txBox="1">
            <a:spLocks noChangeArrowheads="1"/>
          </p:cNvSpPr>
          <p:nvPr/>
        </p:nvSpPr>
        <p:spPr bwMode="auto">
          <a:xfrm>
            <a:off x="838200" y="4191000"/>
            <a:ext cx="8001000" cy="946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/>
              <a:t>      </a:t>
            </a:r>
            <a:r>
              <a:rPr lang="zh-CN" altLang="en-US" sz="2800" b="1">
                <a:solidFill>
                  <a:srgbClr val="003366"/>
                </a:solidFill>
                <a:latin typeface="楷体_GB2312" pitchFamily="49" charset="-122"/>
                <a:ea typeface="楷体_GB2312" pitchFamily="49" charset="-122"/>
              </a:rPr>
              <a:t>2.</a:t>
            </a:r>
            <a:r>
              <a:rPr lang="zh-CN" altLang="en-US" sz="2800" b="1">
                <a:solidFill>
                  <a:srgbClr val="003366"/>
                </a:solidFill>
                <a:ea typeface="楷体_GB2312" pitchFamily="49" charset="-122"/>
              </a:rPr>
              <a:t>“</a:t>
            </a:r>
            <a:r>
              <a:rPr lang="zh-CN" altLang="en-US" sz="2800" b="1">
                <a:solidFill>
                  <a:srgbClr val="003366"/>
                </a:solidFill>
                <a:latin typeface="楷体_GB2312" pitchFamily="49" charset="-122"/>
                <a:ea typeface="楷体_GB2312" pitchFamily="49" charset="-122"/>
              </a:rPr>
              <a:t>我欲乘风归去，又恐琼搂玉宇，高处不胜寒</a:t>
            </a:r>
            <a:r>
              <a:rPr lang="zh-CN" altLang="en-US" sz="2800" b="1">
                <a:solidFill>
                  <a:srgbClr val="003366"/>
                </a:solidFill>
                <a:ea typeface="楷体_GB2312" pitchFamily="49" charset="-122"/>
              </a:rPr>
              <a:t>”</a:t>
            </a:r>
            <a:r>
              <a:rPr lang="zh-CN" altLang="en-US" sz="2800" b="1">
                <a:solidFill>
                  <a:srgbClr val="003366"/>
                </a:solidFill>
                <a:latin typeface="楷体_GB2312" pitchFamily="49" charset="-122"/>
                <a:ea typeface="楷体_GB2312" pitchFamily="49" charset="-122"/>
              </a:rPr>
              <a:t>，表达了词人怎样的心理？</a:t>
            </a:r>
            <a:r>
              <a:rPr lang="zh-CN" altLang="en-US" sz="2800" b="1">
                <a:solidFill>
                  <a:srgbClr val="010000"/>
                </a:solidFill>
                <a:latin typeface="楷体_GB2312" pitchFamily="49" charset="-122"/>
                <a:ea typeface="楷体_GB2312" pitchFamily="49" charset="-122"/>
              </a:rPr>
              <a:t> </a:t>
            </a:r>
          </a:p>
        </p:txBody>
      </p:sp>
      <p:sp>
        <p:nvSpPr>
          <p:cNvPr id="27670" name="Text Box 22"/>
          <p:cNvSpPr txBox="1">
            <a:spLocks noChangeArrowheads="1"/>
          </p:cNvSpPr>
          <p:nvPr/>
        </p:nvSpPr>
        <p:spPr bwMode="auto">
          <a:xfrm>
            <a:off x="609600" y="5181600"/>
            <a:ext cx="8305800" cy="1373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just"/>
            <a:r>
              <a:rPr lang="zh-CN" altLang="en-US" sz="2800" b="1">
                <a:solidFill>
                  <a:srgbClr val="9900CC"/>
                </a:solidFill>
                <a:ea typeface="楷体_GB2312" pitchFamily="49" charset="-122"/>
              </a:rPr>
              <a:t>——</a:t>
            </a:r>
            <a:r>
              <a:rPr lang="zh-CN" altLang="en-US" sz="2800" b="1">
                <a:solidFill>
                  <a:srgbClr val="9900CC"/>
                </a:solidFill>
                <a:latin typeface="楷体_GB2312" pitchFamily="49" charset="-122"/>
                <a:ea typeface="楷体_GB2312" pitchFamily="49" charset="-122"/>
              </a:rPr>
              <a:t>由于无法排解内心的困惑，词人便想乘风飞往</a:t>
            </a:r>
          </a:p>
          <a:p>
            <a:pPr algn="just"/>
            <a:r>
              <a:rPr lang="zh-CN" altLang="en-US" sz="2800" b="1">
                <a:solidFill>
                  <a:srgbClr val="9900CC"/>
                </a:solidFill>
                <a:latin typeface="楷体_GB2312" pitchFamily="49" charset="-122"/>
                <a:ea typeface="楷体_GB2312" pitchFamily="49" charset="-122"/>
              </a:rPr>
              <a:t>月宫去，但又担心在高寒的月宫自己难以承受。这就流露出词人</a:t>
            </a:r>
            <a:r>
              <a:rPr lang="zh-CN" altLang="en-US" sz="2800" b="1">
                <a:solidFill>
                  <a:srgbClr val="9900CC"/>
                </a:solidFill>
                <a:ea typeface="楷体_GB2312" pitchFamily="49" charset="-122"/>
              </a:rPr>
              <a:t>“</a:t>
            </a:r>
            <a:r>
              <a:rPr lang="zh-CN" altLang="en-US" sz="2800" b="1">
                <a:solidFill>
                  <a:srgbClr val="9900CC"/>
                </a:solidFill>
                <a:latin typeface="楷体_GB2312" pitchFamily="49" charset="-122"/>
                <a:ea typeface="楷体_GB2312" pitchFamily="49" charset="-122"/>
              </a:rPr>
              <a:t>出世</a:t>
            </a:r>
            <a:r>
              <a:rPr lang="zh-CN" altLang="en-US" sz="2800" b="1">
                <a:solidFill>
                  <a:srgbClr val="9900CC"/>
                </a:solidFill>
                <a:ea typeface="楷体_GB2312" pitchFamily="49" charset="-122"/>
              </a:rPr>
              <a:t>”</a:t>
            </a:r>
            <a:r>
              <a:rPr lang="zh-CN" altLang="en-US" sz="2800" b="1">
                <a:solidFill>
                  <a:srgbClr val="9900CC"/>
                </a:solidFill>
                <a:latin typeface="楷体_GB2312" pitchFamily="49" charset="-122"/>
                <a:ea typeface="楷体_GB2312" pitchFamily="49" charset="-122"/>
              </a:rPr>
              <a:t>、</a:t>
            </a:r>
            <a:r>
              <a:rPr lang="zh-CN" altLang="en-US" sz="2800" b="1">
                <a:solidFill>
                  <a:srgbClr val="9900CC"/>
                </a:solidFill>
                <a:ea typeface="楷体_GB2312" pitchFamily="49" charset="-122"/>
              </a:rPr>
              <a:t>“</a:t>
            </a:r>
            <a:r>
              <a:rPr lang="zh-CN" altLang="en-US" sz="2800" b="1">
                <a:solidFill>
                  <a:srgbClr val="9900CC"/>
                </a:solidFill>
                <a:latin typeface="楷体_GB2312" pitchFamily="49" charset="-122"/>
                <a:ea typeface="楷体_GB2312" pitchFamily="49" charset="-122"/>
              </a:rPr>
              <a:t>入世</a:t>
            </a:r>
            <a:r>
              <a:rPr lang="zh-CN" altLang="en-US" sz="2800" b="1">
                <a:solidFill>
                  <a:srgbClr val="9900CC"/>
                </a:solidFill>
                <a:ea typeface="楷体_GB2312" pitchFamily="49" charset="-122"/>
              </a:rPr>
              <a:t>”</a:t>
            </a:r>
            <a:r>
              <a:rPr lang="zh-CN" altLang="en-US" sz="2800" b="1">
                <a:solidFill>
                  <a:srgbClr val="9900CC"/>
                </a:solidFill>
                <a:latin typeface="楷体_GB2312" pitchFamily="49" charset="-122"/>
                <a:ea typeface="楷体_GB2312" pitchFamily="49" charset="-122"/>
              </a:rPr>
              <a:t>的双重矛盾心理。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766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767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67" grpId="0" autoUpdateAnimBg="0"/>
      <p:bldP spid="27670" grpId="0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27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102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5" name="Rectangle 1029"/>
          <p:cNvSpPr>
            <a:spLocks noChangeArrowheads="1"/>
          </p:cNvSpPr>
          <p:nvPr/>
        </p:nvSpPr>
        <p:spPr bwMode="auto">
          <a:xfrm>
            <a:off x="7239000" y="995363"/>
            <a:ext cx="79375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126" name="Rectangle 1030"/>
          <p:cNvSpPr>
            <a:spLocks noChangeArrowheads="1"/>
          </p:cNvSpPr>
          <p:nvPr/>
        </p:nvSpPr>
        <p:spPr bwMode="auto">
          <a:xfrm>
            <a:off x="7772400" y="2214563"/>
            <a:ext cx="15557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127" name="Rectangle 1031"/>
          <p:cNvSpPr>
            <a:spLocks noChangeArrowheads="1"/>
          </p:cNvSpPr>
          <p:nvPr/>
        </p:nvSpPr>
        <p:spPr bwMode="auto">
          <a:xfrm>
            <a:off x="1143000" y="1295400"/>
            <a:ext cx="7623175" cy="4121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5135" name="Group 1039"/>
          <p:cNvGrpSpPr>
            <a:grpSpLocks/>
          </p:cNvGrpSpPr>
          <p:nvPr/>
        </p:nvGrpSpPr>
        <p:grpSpPr bwMode="auto">
          <a:xfrm>
            <a:off x="1236663" y="1450975"/>
            <a:ext cx="7315200" cy="3452813"/>
            <a:chOff x="779" y="914"/>
            <a:chExt cx="4608" cy="2175"/>
          </a:xfrm>
        </p:grpSpPr>
        <p:sp>
          <p:nvSpPr>
            <p:cNvPr id="5128" name="Rectangle 1032"/>
            <p:cNvSpPr>
              <a:spLocks noChangeArrowheads="1"/>
            </p:cNvSpPr>
            <p:nvPr/>
          </p:nvSpPr>
          <p:spPr bwMode="auto">
            <a:xfrm>
              <a:off x="779" y="914"/>
              <a:ext cx="589" cy="4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zh-CN" altLang="en-US" sz="4800">
                  <a:solidFill>
                    <a:srgbClr val="FFFFFF"/>
                  </a:solidFill>
                  <a:latin typeface="楷体_GB2312" pitchFamily="49" charset="-122"/>
                  <a:ea typeface="楷体_GB2312" pitchFamily="49" charset="-122"/>
                </a:rPr>
                <a:t>酬</a:t>
              </a:r>
              <a:endParaRPr lang="zh-CN" altLang="en-US"/>
            </a:p>
          </p:txBody>
        </p:sp>
        <p:sp>
          <p:nvSpPr>
            <p:cNvPr id="5129" name="Rectangle 1033"/>
            <p:cNvSpPr>
              <a:spLocks noChangeArrowheads="1"/>
            </p:cNvSpPr>
            <p:nvPr/>
          </p:nvSpPr>
          <p:spPr bwMode="auto">
            <a:xfrm>
              <a:off x="1164" y="914"/>
              <a:ext cx="4123" cy="4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zh-CN" altLang="en-US" sz="4800">
                  <a:solidFill>
                    <a:srgbClr val="FFFFFF"/>
                  </a:solidFill>
                  <a:latin typeface="楷体_GB2312" pitchFamily="49" charset="-122"/>
                  <a:ea typeface="楷体_GB2312" pitchFamily="49" charset="-122"/>
                </a:rPr>
                <a:t>乐天扬州初逢席上见赠</a:t>
              </a:r>
              <a:endParaRPr lang="zh-CN" altLang="en-US"/>
            </a:p>
          </p:txBody>
        </p:sp>
        <p:sp>
          <p:nvSpPr>
            <p:cNvPr id="5130" name="Rectangle 1034"/>
            <p:cNvSpPr>
              <a:spLocks noChangeArrowheads="1"/>
            </p:cNvSpPr>
            <p:nvPr/>
          </p:nvSpPr>
          <p:spPr bwMode="auto">
            <a:xfrm>
              <a:off x="2409" y="1358"/>
              <a:ext cx="864" cy="3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zh-CN" altLang="en-US" sz="3600">
                  <a:solidFill>
                    <a:srgbClr val="669900"/>
                  </a:solidFill>
                  <a:latin typeface="楷体_GB2312" pitchFamily="49" charset="-122"/>
                  <a:ea typeface="楷体_GB2312" pitchFamily="49" charset="-122"/>
                </a:rPr>
                <a:t>刘禹</a:t>
              </a:r>
              <a:r>
                <a:rPr lang="zh-CN" altLang="en-US" sz="3600">
                  <a:solidFill>
                    <a:srgbClr val="FFFFFF"/>
                  </a:solidFill>
                  <a:latin typeface="楷体_GB2312" pitchFamily="49" charset="-122"/>
                  <a:ea typeface="楷体_GB2312" pitchFamily="49" charset="-122"/>
                </a:rPr>
                <a:t>锡</a:t>
              </a:r>
              <a:endParaRPr lang="zh-CN" altLang="en-US"/>
            </a:p>
          </p:txBody>
        </p:sp>
        <p:sp>
          <p:nvSpPr>
            <p:cNvPr id="5131" name="Rectangle 1035"/>
            <p:cNvSpPr>
              <a:spLocks noChangeArrowheads="1"/>
            </p:cNvSpPr>
            <p:nvPr/>
          </p:nvSpPr>
          <p:spPr bwMode="auto">
            <a:xfrm>
              <a:off x="779" y="1706"/>
              <a:ext cx="4608" cy="3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zh-CN" altLang="en-US" sz="3600">
                  <a:solidFill>
                    <a:srgbClr val="669900"/>
                  </a:solidFill>
                  <a:latin typeface="楷体_GB2312" pitchFamily="49" charset="-122"/>
                  <a:ea typeface="楷体_GB2312" pitchFamily="49" charset="-122"/>
                </a:rPr>
                <a:t>巴山楚水凄凉地，</a:t>
              </a:r>
              <a:r>
                <a:rPr lang="zh-CN" altLang="en-US" sz="3600">
                  <a:solidFill>
                    <a:schemeClr val="bg1"/>
                  </a:solidFill>
                  <a:latin typeface="楷体_GB2312" pitchFamily="49" charset="-122"/>
                  <a:ea typeface="楷体_GB2312" pitchFamily="49" charset="-122"/>
                </a:rPr>
                <a:t>二十三年弃置身。</a:t>
              </a:r>
            </a:p>
          </p:txBody>
        </p:sp>
        <p:sp>
          <p:nvSpPr>
            <p:cNvPr id="5132" name="Rectangle 1036"/>
            <p:cNvSpPr>
              <a:spLocks noChangeArrowheads="1"/>
            </p:cNvSpPr>
            <p:nvPr/>
          </p:nvSpPr>
          <p:spPr bwMode="auto">
            <a:xfrm>
              <a:off x="779" y="2051"/>
              <a:ext cx="4608" cy="3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zh-CN" altLang="en-US" sz="3600">
                  <a:solidFill>
                    <a:srgbClr val="669900"/>
                  </a:solidFill>
                  <a:latin typeface="楷体_GB2312" pitchFamily="49" charset="-122"/>
                  <a:ea typeface="楷体_GB2312" pitchFamily="49" charset="-122"/>
                </a:rPr>
                <a:t>怀旧空吟闻笛</a:t>
              </a:r>
              <a:r>
                <a:rPr lang="zh-CN" altLang="en-US" sz="3600">
                  <a:solidFill>
                    <a:srgbClr val="FFFFFF"/>
                  </a:solidFill>
                  <a:latin typeface="楷体_GB2312" pitchFamily="49" charset="-122"/>
                  <a:ea typeface="楷体_GB2312" pitchFamily="49" charset="-122"/>
                </a:rPr>
                <a:t>赋，到乡翻似烂柯人。</a:t>
              </a:r>
              <a:endParaRPr lang="zh-CN" altLang="en-US"/>
            </a:p>
          </p:txBody>
        </p:sp>
        <p:sp>
          <p:nvSpPr>
            <p:cNvPr id="5133" name="Rectangle 1037"/>
            <p:cNvSpPr>
              <a:spLocks noChangeArrowheads="1"/>
            </p:cNvSpPr>
            <p:nvPr/>
          </p:nvSpPr>
          <p:spPr bwMode="auto">
            <a:xfrm>
              <a:off x="779" y="2397"/>
              <a:ext cx="4608" cy="3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zh-CN" altLang="en-US" sz="3600">
                  <a:solidFill>
                    <a:srgbClr val="669900"/>
                  </a:solidFill>
                  <a:latin typeface="楷体_GB2312" pitchFamily="49" charset="-122"/>
                  <a:ea typeface="楷体_GB2312" pitchFamily="49" charset="-122"/>
                </a:rPr>
                <a:t>沉舟侧畔</a:t>
              </a:r>
              <a:r>
                <a:rPr lang="zh-CN" altLang="en-US" sz="3600">
                  <a:solidFill>
                    <a:schemeClr val="bg1"/>
                  </a:solidFill>
                  <a:latin typeface="楷体_GB2312" pitchFamily="49" charset="-122"/>
                  <a:ea typeface="楷体_GB2312" pitchFamily="49" charset="-122"/>
                </a:rPr>
                <a:t>千帆过</a:t>
              </a:r>
              <a:r>
                <a:rPr lang="zh-CN" altLang="en-US" sz="3600">
                  <a:solidFill>
                    <a:srgbClr val="FFFFFF"/>
                  </a:solidFill>
                  <a:latin typeface="楷体_GB2312" pitchFamily="49" charset="-122"/>
                  <a:ea typeface="楷体_GB2312" pitchFamily="49" charset="-122"/>
                </a:rPr>
                <a:t>，病树前头万木春。</a:t>
              </a:r>
              <a:endParaRPr lang="zh-CN" altLang="en-US"/>
            </a:p>
          </p:txBody>
        </p:sp>
        <p:sp>
          <p:nvSpPr>
            <p:cNvPr id="5134" name="Rectangle 1038"/>
            <p:cNvSpPr>
              <a:spLocks noChangeArrowheads="1"/>
            </p:cNvSpPr>
            <p:nvPr/>
          </p:nvSpPr>
          <p:spPr bwMode="auto">
            <a:xfrm>
              <a:off x="779" y="2743"/>
              <a:ext cx="4608" cy="3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zh-CN" altLang="en-US" sz="3600">
                  <a:solidFill>
                    <a:srgbClr val="669900"/>
                  </a:solidFill>
                  <a:latin typeface="楷体_GB2312" pitchFamily="49" charset="-122"/>
                  <a:ea typeface="楷体_GB2312" pitchFamily="49" charset="-122"/>
                </a:rPr>
                <a:t>今日听君</a:t>
              </a:r>
              <a:r>
                <a:rPr lang="zh-CN" altLang="en-US" sz="3600">
                  <a:solidFill>
                    <a:schemeClr val="bg1"/>
                  </a:solidFill>
                  <a:latin typeface="楷体_GB2312" pitchFamily="49" charset="-122"/>
                  <a:ea typeface="楷体_GB2312" pitchFamily="49" charset="-122"/>
                </a:rPr>
                <a:t>歌一曲</a:t>
              </a:r>
              <a:r>
                <a:rPr lang="zh-CN" altLang="en-US" sz="3600">
                  <a:solidFill>
                    <a:srgbClr val="FFFFFF"/>
                  </a:solidFill>
                  <a:latin typeface="楷体_GB2312" pitchFamily="49" charset="-122"/>
                  <a:ea typeface="楷体_GB2312" pitchFamily="49" charset="-122"/>
                </a:rPr>
                <a:t>，暂凭杯酒长精神。</a:t>
              </a:r>
              <a:endParaRPr lang="zh-CN" altLang="en-US"/>
            </a:p>
          </p:txBody>
        </p:sp>
      </p:grp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27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ext Box 2"/>
          <p:cNvSpPr txBox="1">
            <a:spLocks noChangeArrowheads="1"/>
          </p:cNvSpPr>
          <p:nvPr/>
        </p:nvSpPr>
        <p:spPr bwMode="auto">
          <a:xfrm>
            <a:off x="1676400" y="4495800"/>
            <a:ext cx="6226175" cy="14938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just"/>
            <a:endParaRPr lang="zh-CN" altLang="en-US" sz="2800" b="1">
              <a:latin typeface="楷体_GB2312" pitchFamily="49" charset="-122"/>
              <a:ea typeface="楷体_GB2312" pitchFamily="49" charset="-122"/>
            </a:endParaRPr>
          </a:p>
          <a:p>
            <a:pPr eaLnBrk="0" hangingPunct="0"/>
            <a:endParaRPr lang="zh-CN" altLang="en-US" sz="2800" b="1">
              <a:latin typeface="楷体_GB2312" pitchFamily="49" charset="-122"/>
              <a:ea typeface="楷体_GB2312" pitchFamily="49" charset="-122"/>
            </a:endParaRPr>
          </a:p>
          <a:p>
            <a:pPr>
              <a:spcBef>
                <a:spcPct val="50000"/>
              </a:spcBef>
            </a:pPr>
            <a:endParaRPr lang="zh-CN" altLang="en-US"/>
          </a:p>
        </p:txBody>
      </p:sp>
      <p:sp>
        <p:nvSpPr>
          <p:cNvPr id="28675" name="Text Box 3"/>
          <p:cNvSpPr txBox="1">
            <a:spLocks noChangeArrowheads="1"/>
          </p:cNvSpPr>
          <p:nvPr/>
        </p:nvSpPr>
        <p:spPr bwMode="auto">
          <a:xfrm>
            <a:off x="1524000" y="838200"/>
            <a:ext cx="37338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3200" b="1">
                <a:solidFill>
                  <a:srgbClr val="009900"/>
                </a:solidFill>
                <a:ea typeface="楷体_GB2312" pitchFamily="49" charset="-122"/>
              </a:rPr>
              <a:t>整体感知上片大意</a:t>
            </a:r>
          </a:p>
        </p:txBody>
      </p:sp>
      <p:sp>
        <p:nvSpPr>
          <p:cNvPr id="28676" name="Text Box 4"/>
          <p:cNvSpPr txBox="1">
            <a:spLocks noChangeArrowheads="1"/>
          </p:cNvSpPr>
          <p:nvPr/>
        </p:nvSpPr>
        <p:spPr bwMode="auto">
          <a:xfrm>
            <a:off x="685800" y="2057400"/>
            <a:ext cx="8458200" cy="946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2800" b="1">
                <a:latin typeface="楷体_GB2312" pitchFamily="49" charset="-122"/>
                <a:ea typeface="楷体_GB2312" pitchFamily="49" charset="-122"/>
              </a:rPr>
              <a:t>   3.</a:t>
            </a:r>
            <a:r>
              <a:rPr lang="zh-CN" altLang="en-US" sz="2800" b="1">
                <a:ea typeface="楷体_GB2312" pitchFamily="49" charset="-122"/>
              </a:rPr>
              <a:t>“</a:t>
            </a:r>
            <a:r>
              <a:rPr lang="zh-CN" altLang="en-US" sz="2800" b="1">
                <a:latin typeface="楷体_GB2312" pitchFamily="49" charset="-122"/>
                <a:ea typeface="楷体_GB2312" pitchFamily="49" charset="-122"/>
              </a:rPr>
              <a:t>起舞弄清影，何似在人间</a:t>
            </a:r>
            <a:r>
              <a:rPr lang="zh-CN" altLang="en-US" sz="2800" b="1">
                <a:ea typeface="楷体_GB2312" pitchFamily="49" charset="-122"/>
              </a:rPr>
              <a:t>”</a:t>
            </a:r>
            <a:r>
              <a:rPr lang="zh-CN" altLang="en-US" sz="2800" b="1">
                <a:latin typeface="楷体_GB2312" pitchFamily="49" charset="-122"/>
                <a:ea typeface="楷体_GB2312" pitchFamily="49" charset="-122"/>
              </a:rPr>
              <a:t>透露了诗人主要的心愿？</a:t>
            </a:r>
          </a:p>
        </p:txBody>
      </p:sp>
      <p:sp>
        <p:nvSpPr>
          <p:cNvPr id="28677" name="Text Box 5"/>
          <p:cNvSpPr txBox="1">
            <a:spLocks noChangeArrowheads="1"/>
          </p:cNvSpPr>
          <p:nvPr/>
        </p:nvSpPr>
        <p:spPr bwMode="auto">
          <a:xfrm>
            <a:off x="1066800" y="3048000"/>
            <a:ext cx="7772400" cy="1800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2800">
                <a:solidFill>
                  <a:srgbClr val="9900CC"/>
                </a:solidFill>
                <a:ea typeface="楷体_GB2312" pitchFamily="49" charset="-122"/>
              </a:rPr>
              <a:t>——</a:t>
            </a:r>
            <a:r>
              <a:rPr lang="zh-CN" altLang="en-US" sz="2800" b="1">
                <a:solidFill>
                  <a:srgbClr val="9900CC"/>
                </a:solidFill>
                <a:latin typeface="楷体_GB2312" pitchFamily="49" charset="-122"/>
                <a:ea typeface="楷体_GB2312" pitchFamily="49" charset="-122"/>
              </a:rPr>
              <a:t>既然月宫回不去，还不如在人间。这说明苏轼愿意在人间为国家出力，这显现苏轼一种积极的人生态度。</a:t>
            </a:r>
          </a:p>
          <a:p>
            <a:pPr algn="just"/>
            <a:endParaRPr lang="zh-CN" altLang="en-US" sz="2800">
              <a:solidFill>
                <a:srgbClr val="9900CC"/>
              </a:solidFill>
              <a:ea typeface="楷体_GB2312" pitchFamily="49" charset="-122"/>
            </a:endParaRP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27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8610" name="Picture 2" descr="bg2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8611" name="Text Box 3"/>
          <p:cNvSpPr txBox="1">
            <a:spLocks noChangeArrowheads="1"/>
          </p:cNvSpPr>
          <p:nvPr/>
        </p:nvSpPr>
        <p:spPr bwMode="auto">
          <a:xfrm>
            <a:off x="231775" y="981075"/>
            <a:ext cx="8156575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kumimoji="0" lang="zh-CN" altLang="en-US" sz="2000" b="1">
                <a:latin typeface="Arial" panose="020B0604020202020204" pitchFamily="34" charset="0"/>
              </a:rPr>
              <a:t>（</a:t>
            </a:r>
            <a:r>
              <a:rPr kumimoji="0" lang="zh-CN" altLang="en-US" b="1">
                <a:latin typeface="Arial" panose="020B0604020202020204" pitchFamily="34" charset="0"/>
              </a:rPr>
              <a:t>1）“不应有恨，何事长向别时圆?”与“但愿人长久，千里共婵娟”这两句各体现了词人的什么感情? </a:t>
            </a:r>
          </a:p>
        </p:txBody>
      </p:sp>
      <p:sp>
        <p:nvSpPr>
          <p:cNvPr id="68612" name="WordArt 4" descr="白色大理石"/>
          <p:cNvSpPr>
            <a:spLocks noChangeArrowheads="1" noChangeShapeType="1" noTextEdit="1"/>
          </p:cNvSpPr>
          <p:nvPr/>
        </p:nvSpPr>
        <p:spPr bwMode="auto">
          <a:xfrm>
            <a:off x="3635375" y="260350"/>
            <a:ext cx="2057400" cy="504825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ObliqueRight"/>
              <a:lightRig rig="legacyHarsh3" dir="t"/>
            </a:scene3d>
            <a:sp3d extrusionH="100000" prstMaterial="legacyMatte">
              <a:extrusionClr>
                <a:srgbClr val="663300"/>
              </a:extrusionClr>
              <a:contourClr>
                <a:srgbClr val="FFCC99"/>
              </a:contourClr>
            </a:sp3d>
          </a:bodyPr>
          <a:lstStyle/>
          <a:p>
            <a:pPr algn="ctr"/>
            <a:r>
              <a:rPr lang="zh-CN" altLang="en-US" sz="4000" b="1" kern="10">
                <a:ln w="9525">
                  <a:round/>
                  <a:headEnd/>
                  <a:tailEnd/>
                </a:ln>
                <a:blipFill dpi="0" rotWithShape="0">
                  <a:blip r:embed="rId3"/>
                  <a:srcRect/>
                  <a:tile tx="0" ty="0" sx="100000" sy="100000" flip="none" algn="tl"/>
                </a:blipFill>
                <a:latin typeface="宋体" panose="02010600030101010101" pitchFamily="2" charset="-122"/>
              </a:rPr>
              <a:t>欣赏品味</a:t>
            </a:r>
          </a:p>
        </p:txBody>
      </p:sp>
      <p:sp>
        <p:nvSpPr>
          <p:cNvPr id="68613" name="Text Box 5"/>
          <p:cNvSpPr txBox="1">
            <a:spLocks noChangeArrowheads="1"/>
          </p:cNvSpPr>
          <p:nvPr/>
        </p:nvSpPr>
        <p:spPr bwMode="auto">
          <a:xfrm>
            <a:off x="214313" y="4556125"/>
            <a:ext cx="4926012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kumimoji="0" lang="zh-CN" altLang="en-US" sz="2000" b="1">
                <a:latin typeface="Arial" panose="020B0604020202020204" pitchFamily="34" charset="0"/>
              </a:rPr>
              <a:t>（3）这首词表现了作者怎样的人生态度？</a:t>
            </a:r>
          </a:p>
        </p:txBody>
      </p:sp>
      <p:sp>
        <p:nvSpPr>
          <p:cNvPr id="68614" name="Text Box 6"/>
          <p:cNvSpPr txBox="1">
            <a:spLocks noChangeArrowheads="1"/>
          </p:cNvSpPr>
          <p:nvPr/>
        </p:nvSpPr>
        <p:spPr bwMode="auto">
          <a:xfrm>
            <a:off x="179388" y="2276475"/>
            <a:ext cx="62039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kumimoji="0" lang="zh-CN" altLang="en-US" sz="2000" b="1">
                <a:latin typeface="Arial" panose="020B0604020202020204" pitchFamily="34" charset="0"/>
              </a:rPr>
              <a:t>（2）找出词中蕴涵人生哲理与表达美好祝愿的句子。</a:t>
            </a:r>
          </a:p>
        </p:txBody>
      </p:sp>
      <p:sp>
        <p:nvSpPr>
          <p:cNvPr id="68615" name="Text Box 7"/>
          <p:cNvSpPr txBox="1">
            <a:spLocks noChangeArrowheads="1"/>
          </p:cNvSpPr>
          <p:nvPr/>
        </p:nvSpPr>
        <p:spPr bwMode="auto">
          <a:xfrm>
            <a:off x="611188" y="1773238"/>
            <a:ext cx="631507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kumimoji="0" lang="zh-CN" altLang="en-US" sz="2000" b="1">
                <a:solidFill>
                  <a:srgbClr val="FF0000"/>
                </a:solidFill>
                <a:latin typeface="Arial" panose="020B0604020202020204" pitchFamily="34" charset="0"/>
              </a:rPr>
              <a:t>“月圆人不圆”的遗憾之情和“千里共婵娟”的美好心愿。</a:t>
            </a:r>
          </a:p>
        </p:txBody>
      </p:sp>
      <p:sp>
        <p:nvSpPr>
          <p:cNvPr id="68616" name="Text Box 8"/>
          <p:cNvSpPr txBox="1">
            <a:spLocks noChangeArrowheads="1"/>
          </p:cNvSpPr>
          <p:nvPr/>
        </p:nvSpPr>
        <p:spPr bwMode="auto">
          <a:xfrm>
            <a:off x="215900" y="2708275"/>
            <a:ext cx="8748713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kumimoji="0" lang="zh-CN" altLang="en-US" sz="2000" b="1">
                <a:solidFill>
                  <a:srgbClr val="FF0000"/>
                </a:solidFill>
                <a:latin typeface="Arial" panose="020B0604020202020204" pitchFamily="34" charset="0"/>
              </a:rPr>
              <a:t>蕴涵了人生哲理的句子是：“人有悲欢离合，月有阴晴圆缺，此事古难全。”</a:t>
            </a:r>
          </a:p>
          <a:p>
            <a:r>
              <a:rPr kumimoji="0" lang="zh-CN" altLang="en-US" sz="2000" b="1">
                <a:solidFill>
                  <a:srgbClr val="FF0000"/>
                </a:solidFill>
                <a:latin typeface="Arial" panose="020B0604020202020204" pitchFamily="34" charset="0"/>
              </a:rPr>
              <a:t>将人世的聚合离散看作如明月的阴晴圆缺，非人力所能左右。正因为蕴涵了人生哲理，这句词也成为名句。</a:t>
            </a:r>
          </a:p>
        </p:txBody>
      </p:sp>
      <p:sp>
        <p:nvSpPr>
          <p:cNvPr id="68617" name="Text Box 9"/>
          <p:cNvSpPr txBox="1">
            <a:spLocks noChangeArrowheads="1"/>
          </p:cNvSpPr>
          <p:nvPr/>
        </p:nvSpPr>
        <p:spPr bwMode="auto">
          <a:xfrm>
            <a:off x="215900" y="3789363"/>
            <a:ext cx="8696325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kumimoji="0" lang="zh-CN" altLang="en-US" sz="2000" b="1">
                <a:solidFill>
                  <a:srgbClr val="FF0000"/>
                </a:solidFill>
                <a:latin typeface="Arial" panose="020B0604020202020204" pitchFamily="34" charset="0"/>
              </a:rPr>
              <a:t>表达美好祝愿的句子是：“但愿人长久，千里共蝉娟。”这是关于祝福流传千古的名句。</a:t>
            </a:r>
          </a:p>
        </p:txBody>
      </p:sp>
      <p:sp>
        <p:nvSpPr>
          <p:cNvPr id="68618" name="Text Box 10"/>
          <p:cNvSpPr txBox="1">
            <a:spLocks noChangeArrowheads="1"/>
          </p:cNvSpPr>
          <p:nvPr/>
        </p:nvSpPr>
        <p:spPr bwMode="auto">
          <a:xfrm>
            <a:off x="215900" y="5157788"/>
            <a:ext cx="5508625" cy="1616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kumimoji="0" lang="zh-CN" altLang="en-US" sz="2000" b="1">
                <a:solidFill>
                  <a:srgbClr val="FF0000"/>
                </a:solidFill>
                <a:latin typeface="Arial" panose="020B0604020202020204" pitchFamily="34" charset="0"/>
              </a:rPr>
              <a:t>作者在词中问天，实际是在问人生，抒发对人生的感慨。先是因</a:t>
            </a:r>
            <a:r>
              <a:rPr kumimoji="0" lang="zh-CN" altLang="en-US" sz="2000" b="1">
                <a:latin typeface="Arial" panose="020B0604020202020204" pitchFamily="34" charset="0"/>
              </a:rPr>
              <a:t>对亲人的思念之情</a:t>
            </a:r>
            <a:r>
              <a:rPr kumimoji="0" lang="zh-CN" altLang="en-US" sz="2000" b="1">
                <a:solidFill>
                  <a:srgbClr val="FF0000"/>
                </a:solidFill>
                <a:latin typeface="Arial" panose="020B0604020202020204" pitchFamily="34" charset="0"/>
              </a:rPr>
              <a:t>无法排遣而向青天发难，进而自慰、释然，语气愈加旷达，感情也进一步升华为</a:t>
            </a:r>
            <a:r>
              <a:rPr kumimoji="0" lang="zh-CN" altLang="en-US" sz="2000" b="1">
                <a:latin typeface="Arial" panose="020B0604020202020204" pitchFamily="34" charset="0"/>
              </a:rPr>
              <a:t>对天下之人的美好祝愿，</a:t>
            </a:r>
            <a:r>
              <a:rPr kumimoji="0" lang="zh-CN" altLang="en-US" sz="2000" b="1">
                <a:solidFill>
                  <a:srgbClr val="FF0000"/>
                </a:solidFill>
                <a:latin typeface="Arial" panose="020B0604020202020204" pitchFamily="34" charset="0"/>
              </a:rPr>
              <a:t>对生活的信心也更坚定。</a:t>
            </a:r>
          </a:p>
        </p:txBody>
      </p:sp>
      <p:pic>
        <p:nvPicPr>
          <p:cNvPr id="68619" name="Picture 11" descr="%25D6%25D0%25C7%25EF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525" y="4284663"/>
            <a:ext cx="3275013" cy="2457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8620" name="AutoShape 12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172450" y="260350"/>
            <a:ext cx="617538" cy="288925"/>
          </a:xfrm>
          <a:prstGeom prst="actionButtonBackPrevious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686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686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686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686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8615" grpId="0" autoUpdateAnimBg="0"/>
      <p:bldP spid="68616" grpId="0" autoUpdateAnimBg="0"/>
      <p:bldP spid="68617" grpId="0" autoUpdateAnimBg="0"/>
      <p:bldP spid="68618" grpId="0" autoUpdateAnimBg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27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9634" name="Picture 2" descr="nv_top_with">
            <a:hlinkClick r:id="" action="ppaction://hlinkshowjump?jump=firstslide"/>
          </p:cNvPr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9000" y="5372100"/>
            <a:ext cx="1657350" cy="1485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9635" name="Text Box 3"/>
          <p:cNvSpPr txBox="1">
            <a:spLocks noChangeArrowheads="1"/>
          </p:cNvSpPr>
          <p:nvPr/>
        </p:nvSpPr>
        <p:spPr bwMode="auto">
          <a:xfrm>
            <a:off x="304800" y="0"/>
            <a:ext cx="8610600" cy="3937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 b="1">
                <a:solidFill>
                  <a:srgbClr val="FF0000"/>
                </a:solidFill>
              </a:rPr>
              <a:t>上阕：是写景想象，写见月思念君，有所企盼又万分无奈，而欲超越现实超越自我的内心矛盾。</a:t>
            </a:r>
          </a:p>
          <a:p>
            <a:pPr>
              <a:spcBef>
                <a:spcPct val="50000"/>
              </a:spcBef>
            </a:pPr>
            <a:endParaRPr lang="zh-CN" altLang="en-US" sz="2800" b="1">
              <a:solidFill>
                <a:srgbClr val="FF0000"/>
              </a:solidFill>
            </a:endParaRPr>
          </a:p>
          <a:p>
            <a:pPr>
              <a:spcBef>
                <a:spcPct val="50000"/>
              </a:spcBef>
            </a:pPr>
            <a:r>
              <a:rPr lang="zh-CN" altLang="en-US" sz="2800" b="1">
                <a:solidFill>
                  <a:srgbClr val="FF0000"/>
                </a:solidFill>
              </a:rPr>
              <a:t>下阕：着重写睹月思人，抒写对弟弟苏辙的深切怀念，写得惋恻缠绵而又富于理趣。在词的最后一句，作者以超迈豁达的心情表达了对弟弟的祝愿：但愿我们都能健康常在，几时远隔千里，却也能共同欣赏这美丽的月光。</a:t>
            </a:r>
          </a:p>
        </p:txBody>
      </p:sp>
      <p:sp>
        <p:nvSpPr>
          <p:cNvPr id="69636" name="Text Box 4"/>
          <p:cNvSpPr txBox="1">
            <a:spLocks noChangeArrowheads="1"/>
          </p:cNvSpPr>
          <p:nvPr/>
        </p:nvSpPr>
        <p:spPr bwMode="auto">
          <a:xfrm>
            <a:off x="457200" y="4203700"/>
            <a:ext cx="7924800" cy="1800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 b="1"/>
              <a:t>这首诗表现了诗人由心有所郁结，到心胸开阔的乐观旷达情怀还抒发对弟弟的强烈思念。特别是“人有悲欢离合，月有阴晴圆缺” ，“但愿人长久，千里共婵娟。”还成为流传千世，脍炙人口的佳句。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696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3" presetClass="entr" presetSubtype="52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96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96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96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96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635" grpId="0" autoUpdateAnimBg="0"/>
      <p:bldP spid="69636" grpId="0" autoUpdateAnimBg="0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27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4754" name="Picture 1026" descr="00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4755" name="WordArt 1027">
            <a:hlinkClick r:id="rId3" action="ppaction://hlinkfile"/>
          </p:cNvPr>
          <p:cNvSpPr>
            <a:spLocks noChangeArrowheads="1" noChangeShapeType="1" noTextEdit="1"/>
          </p:cNvSpPr>
          <p:nvPr/>
        </p:nvSpPr>
        <p:spPr bwMode="auto">
          <a:xfrm>
            <a:off x="323850" y="333375"/>
            <a:ext cx="2286000" cy="561975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zh-CN" altLang="en-US" sz="4400" b="1" kern="10">
                <a:ln w="9525">
                  <a:solidFill>
                    <a:schemeClr val="accent2"/>
                  </a:solidFill>
                  <a:round/>
                  <a:headEnd/>
                  <a:tailEnd/>
                </a:ln>
                <a:latin typeface="宋体" panose="02010600030101010101" pitchFamily="2" charset="-122"/>
              </a:rPr>
              <a:t>思考讨论</a:t>
            </a:r>
          </a:p>
        </p:txBody>
      </p:sp>
      <p:sp>
        <p:nvSpPr>
          <p:cNvPr id="74756" name="Text Box 1028"/>
          <p:cNvSpPr txBox="1">
            <a:spLocks noChangeArrowheads="1"/>
          </p:cNvSpPr>
          <p:nvPr/>
        </p:nvSpPr>
        <p:spPr bwMode="auto">
          <a:xfrm>
            <a:off x="1476375" y="2462213"/>
            <a:ext cx="232886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b="1">
                <a:latin typeface="Arial" panose="020B0604020202020204" pitchFamily="34" charset="0"/>
              </a:rPr>
              <a:t>上阕：饮酒问月</a:t>
            </a:r>
            <a:endParaRPr kumimoji="0" lang="zh-CN" altLang="en-US" b="1">
              <a:latin typeface="Arial" panose="020B0604020202020204" pitchFamily="34" charset="0"/>
            </a:endParaRPr>
          </a:p>
        </p:txBody>
      </p:sp>
      <p:sp>
        <p:nvSpPr>
          <p:cNvPr id="74757" name="Text Box 1029"/>
          <p:cNvSpPr txBox="1">
            <a:spLocks noChangeArrowheads="1"/>
          </p:cNvSpPr>
          <p:nvPr/>
        </p:nvSpPr>
        <p:spPr bwMode="auto">
          <a:xfrm>
            <a:off x="468313" y="1268413"/>
            <a:ext cx="8191500" cy="946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kumimoji="0" lang="zh-CN" altLang="en-US" sz="2800" b="1">
                <a:latin typeface="Arial" panose="020B0604020202020204" pitchFamily="34" charset="0"/>
              </a:rPr>
              <a:t>本词的中心形象是什么?它在上、下阕各起到什么作用? </a:t>
            </a:r>
          </a:p>
        </p:txBody>
      </p:sp>
      <p:sp>
        <p:nvSpPr>
          <p:cNvPr id="74758" name="Text Box 1030"/>
          <p:cNvSpPr txBox="1">
            <a:spLocks noChangeArrowheads="1"/>
          </p:cNvSpPr>
          <p:nvPr/>
        </p:nvSpPr>
        <p:spPr bwMode="auto">
          <a:xfrm>
            <a:off x="1476375" y="3908425"/>
            <a:ext cx="232886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b="1">
                <a:latin typeface="Arial" panose="020B0604020202020204" pitchFamily="34" charset="0"/>
              </a:rPr>
              <a:t>下阕：难眠怀弟</a:t>
            </a:r>
          </a:p>
        </p:txBody>
      </p:sp>
      <p:sp>
        <p:nvSpPr>
          <p:cNvPr id="74759" name="Text Box 1031"/>
          <p:cNvSpPr txBox="1">
            <a:spLocks noChangeArrowheads="1"/>
          </p:cNvSpPr>
          <p:nvPr/>
        </p:nvSpPr>
        <p:spPr bwMode="auto">
          <a:xfrm>
            <a:off x="7019925" y="3109913"/>
            <a:ext cx="14097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b="1">
                <a:latin typeface="Arial" panose="020B0604020202020204" pitchFamily="34" charset="0"/>
              </a:rPr>
              <a:t>情景交融</a:t>
            </a:r>
            <a:endParaRPr kumimoji="0" lang="zh-CN" altLang="en-US" b="1">
              <a:latin typeface="Arial" panose="020B0604020202020204" pitchFamily="34" charset="0"/>
            </a:endParaRPr>
          </a:p>
        </p:txBody>
      </p:sp>
      <p:sp>
        <p:nvSpPr>
          <p:cNvPr id="74760" name="Text Box 1032"/>
          <p:cNvSpPr txBox="1">
            <a:spLocks noChangeArrowheads="1"/>
          </p:cNvSpPr>
          <p:nvPr/>
        </p:nvSpPr>
        <p:spPr bwMode="auto">
          <a:xfrm>
            <a:off x="3708400" y="2468563"/>
            <a:ext cx="29368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b="1">
                <a:solidFill>
                  <a:schemeClr val="accent2"/>
                </a:solidFill>
                <a:latin typeface="Arial" panose="020B0604020202020204" pitchFamily="34" charset="0"/>
              </a:rPr>
              <a:t>---------追求美好生活</a:t>
            </a:r>
          </a:p>
        </p:txBody>
      </p:sp>
      <p:sp>
        <p:nvSpPr>
          <p:cNvPr id="74761" name="Text Box 1033"/>
          <p:cNvSpPr txBox="1">
            <a:spLocks noChangeArrowheads="1"/>
          </p:cNvSpPr>
          <p:nvPr/>
        </p:nvSpPr>
        <p:spPr bwMode="auto">
          <a:xfrm>
            <a:off x="3779838" y="3908425"/>
            <a:ext cx="29368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b="1">
                <a:solidFill>
                  <a:schemeClr val="accent2"/>
                </a:solidFill>
                <a:latin typeface="Arial" panose="020B0604020202020204" pitchFamily="34" charset="0"/>
              </a:rPr>
              <a:t>---------探求人生哲理</a:t>
            </a:r>
            <a:endParaRPr kumimoji="0" lang="zh-CN" altLang="en-US" b="1">
              <a:solidFill>
                <a:schemeClr val="accent2"/>
              </a:solidFill>
              <a:latin typeface="Arial" panose="020B0604020202020204" pitchFamily="34" charset="0"/>
            </a:endParaRPr>
          </a:p>
        </p:txBody>
      </p:sp>
      <p:sp>
        <p:nvSpPr>
          <p:cNvPr id="74762" name="Text Box 1034"/>
          <p:cNvSpPr txBox="1">
            <a:spLocks noChangeArrowheads="1"/>
          </p:cNvSpPr>
          <p:nvPr/>
        </p:nvSpPr>
        <p:spPr bwMode="auto">
          <a:xfrm>
            <a:off x="395288" y="3116263"/>
            <a:ext cx="898525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kumimoji="0" lang="zh-CN" altLang="en-US" sz="2800" b="1">
                <a:latin typeface="Arial" panose="020B0604020202020204" pitchFamily="34" charset="0"/>
              </a:rPr>
              <a:t>咏月</a:t>
            </a:r>
          </a:p>
        </p:txBody>
      </p:sp>
      <p:sp>
        <p:nvSpPr>
          <p:cNvPr id="74763" name="Text Box 1035"/>
          <p:cNvSpPr txBox="1">
            <a:spLocks noChangeArrowheads="1"/>
          </p:cNvSpPr>
          <p:nvPr/>
        </p:nvSpPr>
        <p:spPr bwMode="auto">
          <a:xfrm>
            <a:off x="3708400" y="1938338"/>
            <a:ext cx="950913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kumimoji="0" lang="zh-CN" altLang="en-US" sz="2000" b="1">
                <a:solidFill>
                  <a:srgbClr val="FF0000"/>
                </a:solidFill>
                <a:latin typeface="Arial" panose="020B0604020202020204" pitchFamily="34" charset="0"/>
              </a:rPr>
              <a:t>明月</a:t>
            </a:r>
          </a:p>
          <a:p>
            <a:r>
              <a:rPr kumimoji="0" lang="zh-CN" altLang="en-US" sz="2000" b="1">
                <a:solidFill>
                  <a:srgbClr val="FF0000"/>
                </a:solidFill>
                <a:latin typeface="Arial" panose="020B0604020202020204" pitchFamily="34" charset="0"/>
              </a:rPr>
              <a:t>喻清高</a:t>
            </a:r>
          </a:p>
        </p:txBody>
      </p:sp>
      <p:sp>
        <p:nvSpPr>
          <p:cNvPr id="74764" name="Text Box 1036"/>
          <p:cNvSpPr txBox="1">
            <a:spLocks noChangeArrowheads="1"/>
          </p:cNvSpPr>
          <p:nvPr/>
        </p:nvSpPr>
        <p:spPr bwMode="auto">
          <a:xfrm>
            <a:off x="3779838" y="3332163"/>
            <a:ext cx="12065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kumimoji="0" lang="zh-CN" altLang="en-US" sz="2000" b="1">
                <a:latin typeface="Arial" panose="020B0604020202020204" pitchFamily="34" charset="0"/>
              </a:rPr>
              <a:t>圆月</a:t>
            </a:r>
          </a:p>
          <a:p>
            <a:r>
              <a:rPr kumimoji="0" lang="zh-CN" altLang="en-US" sz="2000" b="1">
                <a:latin typeface="Arial" panose="020B0604020202020204" pitchFamily="34" charset="0"/>
              </a:rPr>
              <a:t>衬别离。</a:t>
            </a:r>
          </a:p>
        </p:txBody>
      </p:sp>
      <p:sp>
        <p:nvSpPr>
          <p:cNvPr id="74765" name="AutoShape 1037"/>
          <p:cNvSpPr>
            <a:spLocks/>
          </p:cNvSpPr>
          <p:nvPr/>
        </p:nvSpPr>
        <p:spPr bwMode="auto">
          <a:xfrm>
            <a:off x="1258888" y="2611438"/>
            <a:ext cx="217487" cy="1512887"/>
          </a:xfrm>
          <a:prstGeom prst="leftBrace">
            <a:avLst>
              <a:gd name="adj1" fmla="val 57968"/>
              <a:gd name="adj2" fmla="val 50000"/>
            </a:avLst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74766" name="AutoShape 1038"/>
          <p:cNvSpPr>
            <a:spLocks/>
          </p:cNvSpPr>
          <p:nvPr/>
        </p:nvSpPr>
        <p:spPr bwMode="auto">
          <a:xfrm>
            <a:off x="6732588" y="2611438"/>
            <a:ext cx="71437" cy="1441450"/>
          </a:xfrm>
          <a:prstGeom prst="rightBrace">
            <a:avLst>
              <a:gd name="adj1" fmla="val 168149"/>
              <a:gd name="adj2" fmla="val 50000"/>
            </a:avLst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74767" name="Text Box 1039"/>
          <p:cNvSpPr txBox="1">
            <a:spLocks noChangeArrowheads="1"/>
          </p:cNvSpPr>
          <p:nvPr/>
        </p:nvSpPr>
        <p:spPr bwMode="auto">
          <a:xfrm>
            <a:off x="539750" y="4516438"/>
            <a:ext cx="8135938" cy="22256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kumimoji="0" lang="zh-CN" altLang="en-US" sz="2000" b="1">
                <a:solidFill>
                  <a:schemeClr val="accent2"/>
                </a:solidFill>
                <a:latin typeface="Arial" panose="020B0604020202020204" pitchFamily="34" charset="0"/>
              </a:rPr>
              <a:t>【简析】</a:t>
            </a:r>
            <a:br>
              <a:rPr kumimoji="0" lang="zh-CN" altLang="en-US" sz="2000" b="1">
                <a:solidFill>
                  <a:schemeClr val="accent2"/>
                </a:solidFill>
                <a:latin typeface="Arial" panose="020B0604020202020204" pitchFamily="34" charset="0"/>
              </a:rPr>
            </a:br>
            <a:r>
              <a:rPr kumimoji="0" lang="zh-CN" altLang="en-US" sz="2000" b="1">
                <a:solidFill>
                  <a:schemeClr val="accent2"/>
                </a:solidFill>
                <a:latin typeface="Arial" panose="020B0604020202020204" pitchFamily="34" charset="0"/>
              </a:rPr>
              <a:t>　　词人运用形象描绘的手法，勾勒出一种皓月当空、美人千里、孤高旷远的境氛围，把自己遗世独立意绪和往昔的神话传说融合一处，在月的阴晴圆缺当中，渗进浓厚的哲学意味，可以说是一首将自然和社会高度契合的感喟作品。此词通篇咏月，却处处关合人事。上片借明月自喻孤高，下片用圆月衬托别情，它构思奇特，畦径独辟，极富有浪漫主义色彩，是苏词的代表作之一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747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747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747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747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747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747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747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2" dur="500"/>
                                        <p:tgtEl>
                                          <p:spTgt spid="747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47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1" dur="500"/>
                                        <p:tgtEl>
                                          <p:spTgt spid="747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 nodeType="clickPar">
                      <p:stCondLst>
                        <p:cond delay="indefinite"/>
                      </p:stCondLst>
                      <p:childTnLst>
                        <p:par>
                          <p:cTn id="5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4" presetID="18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56" dur="500"/>
                                        <p:tgtEl>
                                          <p:spTgt spid="747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4756" grpId="0" autoUpdateAnimBg="0"/>
      <p:bldP spid="74758" grpId="0" autoUpdateAnimBg="0"/>
      <p:bldP spid="74759" grpId="0" autoUpdateAnimBg="0"/>
      <p:bldP spid="74760" grpId="0" autoUpdateAnimBg="0"/>
      <p:bldP spid="74761" grpId="0" autoUpdateAnimBg="0"/>
      <p:bldP spid="74762" grpId="0" autoUpdateAnimBg="0"/>
      <p:bldP spid="74763" grpId="0" autoUpdateAnimBg="0"/>
      <p:bldP spid="74764" grpId="0" autoUpdateAnimBg="0"/>
      <p:bldP spid="74765" grpId="0" animBg="1"/>
      <p:bldP spid="74766" grpId="0" animBg="1"/>
      <p:bldP spid="74767" grpId="0" animBg="1" autoUpdateAnimBg="0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27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658" name="Picture 1026" descr="bg2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0659" name="Text Box 1027"/>
          <p:cNvSpPr txBox="1">
            <a:spLocks noChangeArrowheads="1"/>
          </p:cNvSpPr>
          <p:nvPr/>
        </p:nvSpPr>
        <p:spPr bwMode="auto">
          <a:xfrm>
            <a:off x="290513" y="620713"/>
            <a:ext cx="8602662" cy="6308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kumimoji="0" lang="zh-CN" altLang="en-US" sz="2000" b="1">
                <a:latin typeface="Arial" panose="020B0604020202020204" pitchFamily="34" charset="0"/>
              </a:rPr>
              <a:t>　　继唐朝诗、宋词之后蔚为一文学之盛的元曲有着它独特的魅力：一方面，元曲继承了诗词的清丽婉转；一方面，元代社会使读书人位于“八娼九儒十丐”的地位，政治专权，社会黑暗，因而使元曲放射出极为夺目的战斗的光采，透出反抗的情绪；锋芒直指社会弊端，直斥“不读书最高，不识字最好，不晓事倒有人夸俏”的社会，直指“人皆嫌命窘，谁不见钱亲”的世风。元曲中描写爱情的作品也比历代诗词来得泼辣，大胆。这些均足以使元曲永葆其艺术魅力。 </a:t>
            </a:r>
          </a:p>
          <a:p>
            <a:r>
              <a:rPr kumimoji="0" lang="zh-CN" altLang="en-US" sz="2000" b="1">
                <a:latin typeface="Arial" panose="020B0604020202020204" pitchFamily="34" charset="0"/>
              </a:rPr>
              <a:t>　　但相形之下，元曲的流传绝不及唐诗宋词之广，这是人们对元曲的体式感到陌生缘故，我们在此对其予以简略介绍。 </a:t>
            </a:r>
          </a:p>
          <a:p>
            <a:r>
              <a:rPr kumimoji="0" lang="zh-CN" altLang="en-US" sz="2000" b="1">
                <a:latin typeface="Arial" panose="020B0604020202020204" pitchFamily="34" charset="0"/>
              </a:rPr>
              <a:t>　　</a:t>
            </a:r>
            <a:r>
              <a:rPr kumimoji="0" lang="zh-CN" altLang="en-US" b="1">
                <a:solidFill>
                  <a:srgbClr val="FF0000"/>
                </a:solidFill>
                <a:latin typeface="Arial" panose="020B0604020202020204" pitchFamily="34" charset="0"/>
              </a:rPr>
              <a:t>元曲有杂剧、散曲之分。散曲又有套数，小令带过曲之别</a:t>
            </a:r>
            <a:r>
              <a:rPr kumimoji="0" lang="zh-CN" altLang="en-US" sz="2000" b="1">
                <a:latin typeface="Arial" panose="020B0604020202020204" pitchFamily="34" charset="0"/>
              </a:rPr>
              <a:t>。 </a:t>
            </a:r>
          </a:p>
          <a:p>
            <a:r>
              <a:rPr kumimoji="0" lang="zh-CN" altLang="en-US" sz="2000" b="1">
                <a:latin typeface="Arial" panose="020B0604020202020204" pitchFamily="34" charset="0"/>
              </a:rPr>
              <a:t>　　我国古代音乐把调节器式叫保重宫调。曲的宫调出于隋唐燕乐，以琵琶四弦定为宫、商、角、羽四声，每弦上构成七调，宫声的七调叫“宫”，其他的都调，共得二十八宫调。但在元曲中常用的，只有仙吕宫、南吕宫、黄钟宫、正宫、大石调、小石调、般涉调、商调、商角调、双调、越调十二种。每一种宫调均有其音律风格，故对于调子的选择，往往有一定的习惯。如王骥德在《曲律》中说：“用宫调须称事之悲欢苦乐，如游赏则用仙吕、双调等类；哀怨则有商调、越调等类。以调合情，容易感人。” </a:t>
            </a:r>
          </a:p>
          <a:p>
            <a:r>
              <a:rPr kumimoji="0" lang="zh-CN" altLang="en-US" sz="2000" b="1">
                <a:latin typeface="Arial" panose="020B0604020202020204" pitchFamily="34" charset="0"/>
              </a:rPr>
              <a:t>　　每一宫调都有不同曲牌。套数则由两支以上周一宫调的不同曲牌联缀而</a:t>
            </a:r>
          </a:p>
        </p:txBody>
      </p:sp>
      <p:sp>
        <p:nvSpPr>
          <p:cNvPr id="70660" name="WordArt 1028" descr="白色大理石"/>
          <p:cNvSpPr>
            <a:spLocks noChangeArrowheads="1" noChangeShapeType="1" noTextEdit="1"/>
          </p:cNvSpPr>
          <p:nvPr/>
        </p:nvSpPr>
        <p:spPr bwMode="auto">
          <a:xfrm>
            <a:off x="3348038" y="0"/>
            <a:ext cx="2852737" cy="576263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ObliqueRight"/>
              <a:lightRig rig="legacyHarsh3" dir="t"/>
            </a:scene3d>
            <a:sp3d extrusionH="100000" prstMaterial="legacyMatte">
              <a:extrusionClr>
                <a:srgbClr val="663300"/>
              </a:extrusionClr>
              <a:contourClr>
                <a:srgbClr val="FFCC99"/>
              </a:contourClr>
            </a:sp3d>
          </a:bodyPr>
          <a:lstStyle/>
          <a:p>
            <a:pPr algn="ctr"/>
            <a:r>
              <a:rPr lang="zh-CN" altLang="en-US" sz="3600" b="1" kern="10">
                <a:ln w="9525">
                  <a:round/>
                  <a:headEnd/>
                  <a:tailEnd/>
                </a:ln>
                <a:blipFill dpi="0" rotWithShape="0">
                  <a:blip r:embed="rId3"/>
                  <a:srcRect/>
                  <a:tile tx="0" ty="0" sx="100000" sy="100000" flip="none" algn="tl"/>
                </a:blipFill>
                <a:latin typeface="宋体" panose="02010600030101010101" pitchFamily="2" charset="-122"/>
              </a:rPr>
              <a:t>元曲简介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27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gucheng0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2860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9699" name="Text Box 3"/>
          <p:cNvSpPr txBox="1">
            <a:spLocks noChangeArrowheads="1"/>
          </p:cNvSpPr>
          <p:nvPr/>
        </p:nvSpPr>
        <p:spPr bwMode="auto">
          <a:xfrm>
            <a:off x="1371600" y="1371600"/>
            <a:ext cx="7239000" cy="4113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4000" b="1">
                <a:solidFill>
                  <a:srgbClr val="FF0000"/>
                </a:solidFill>
              </a:rPr>
              <a:t>         </a:t>
            </a:r>
            <a:r>
              <a:rPr lang="zh-CN" altLang="en-US" sz="4000" b="1">
                <a:solidFill>
                  <a:srgbClr val="6600FF"/>
                </a:solidFill>
              </a:rPr>
              <a:t>山坡羊   潼关怀古</a:t>
            </a:r>
          </a:p>
          <a:p>
            <a:r>
              <a:rPr lang="zh-CN" altLang="en-US" sz="3200" b="1">
                <a:solidFill>
                  <a:srgbClr val="6600FF"/>
                </a:solidFill>
              </a:rPr>
              <a:t>                         </a:t>
            </a:r>
          </a:p>
          <a:p>
            <a:r>
              <a:rPr lang="zh-CN" altLang="en-US" sz="3200" b="1">
                <a:solidFill>
                  <a:srgbClr val="6600FF"/>
                </a:solidFill>
              </a:rPr>
              <a:t>                         张养浩</a:t>
            </a:r>
          </a:p>
          <a:p>
            <a:endParaRPr lang="zh-CN" altLang="en-US" sz="3200" b="1">
              <a:solidFill>
                <a:srgbClr val="6600FF"/>
              </a:solidFill>
            </a:endParaRPr>
          </a:p>
          <a:p>
            <a:r>
              <a:rPr lang="zh-CN" altLang="en-US" sz="3200" b="1">
                <a:solidFill>
                  <a:srgbClr val="6600FF"/>
                </a:solidFill>
              </a:rPr>
              <a:t>        峰峦如聚，波涛如怒，山河表里潼关路。望西都，意踌躇。伤心秦汉经行处，宫阙万间都做了土。兴，百姓苦；亡，百姓苦。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27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t-00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2771" name="Text Box 3"/>
          <p:cNvSpPr txBox="1">
            <a:spLocks noChangeArrowheads="1"/>
          </p:cNvSpPr>
          <p:nvPr/>
        </p:nvSpPr>
        <p:spPr bwMode="auto">
          <a:xfrm>
            <a:off x="1508125" y="1544638"/>
            <a:ext cx="1841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zh-CN" altLang="en-US"/>
          </a:p>
        </p:txBody>
      </p:sp>
      <p:sp>
        <p:nvSpPr>
          <p:cNvPr id="32772" name="Text Box 4"/>
          <p:cNvSpPr txBox="1">
            <a:spLocks noChangeArrowheads="1"/>
          </p:cNvSpPr>
          <p:nvPr/>
        </p:nvSpPr>
        <p:spPr bwMode="auto">
          <a:xfrm>
            <a:off x="746125" y="1087438"/>
            <a:ext cx="7102475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3600" b="1">
                <a:solidFill>
                  <a:schemeClr val="bg1"/>
                </a:solidFill>
                <a:latin typeface="宋体" panose="02010600030101010101" pitchFamily="2" charset="-122"/>
              </a:rPr>
              <a:t>1.给这首曲划分层次，概括大意。</a:t>
            </a:r>
          </a:p>
        </p:txBody>
      </p:sp>
      <p:sp>
        <p:nvSpPr>
          <p:cNvPr id="32773" name="Text Box 5"/>
          <p:cNvSpPr txBox="1">
            <a:spLocks noChangeArrowheads="1"/>
          </p:cNvSpPr>
          <p:nvPr/>
        </p:nvSpPr>
        <p:spPr bwMode="auto">
          <a:xfrm>
            <a:off x="898525" y="2230438"/>
            <a:ext cx="64166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zh-CN" altLang="en-US"/>
          </a:p>
        </p:txBody>
      </p:sp>
      <p:sp>
        <p:nvSpPr>
          <p:cNvPr id="32774" name="Text Box 6"/>
          <p:cNvSpPr txBox="1">
            <a:spLocks noChangeArrowheads="1"/>
          </p:cNvSpPr>
          <p:nvPr/>
        </p:nvSpPr>
        <p:spPr bwMode="auto">
          <a:xfrm>
            <a:off x="898525" y="2154238"/>
            <a:ext cx="7026275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3200" b="1">
                <a:solidFill>
                  <a:schemeClr val="bg1"/>
                </a:solidFill>
              </a:rPr>
              <a:t>第一层，前三句，写潼关的雄伟气势。</a:t>
            </a:r>
          </a:p>
        </p:txBody>
      </p:sp>
      <p:sp>
        <p:nvSpPr>
          <p:cNvPr id="32775" name="Text Box 7"/>
          <p:cNvSpPr txBox="1">
            <a:spLocks noChangeArrowheads="1"/>
          </p:cNvSpPr>
          <p:nvPr/>
        </p:nvSpPr>
        <p:spPr bwMode="auto">
          <a:xfrm>
            <a:off x="974725" y="3068638"/>
            <a:ext cx="7407275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3200" b="1">
                <a:solidFill>
                  <a:srgbClr val="6600FF"/>
                </a:solidFill>
              </a:rPr>
              <a:t>第二层，中间四句，写作者途径潼关时的所见所感。</a:t>
            </a:r>
          </a:p>
        </p:txBody>
      </p:sp>
      <p:sp>
        <p:nvSpPr>
          <p:cNvPr id="32776" name="Text Box 8"/>
          <p:cNvSpPr txBox="1">
            <a:spLocks noChangeArrowheads="1"/>
          </p:cNvSpPr>
          <p:nvPr/>
        </p:nvSpPr>
        <p:spPr bwMode="auto">
          <a:xfrm>
            <a:off x="990600" y="4391025"/>
            <a:ext cx="671195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3200" b="1">
                <a:solidFill>
                  <a:srgbClr val="FF0000"/>
                </a:solidFill>
              </a:rPr>
              <a:t>第三层，后两</a:t>
            </a:r>
            <a:r>
              <a:rPr lang="zh-CN" altLang="en-US" sz="3200" b="1">
                <a:solidFill>
                  <a:schemeClr val="bg1"/>
                </a:solidFill>
              </a:rPr>
              <a:t>句，总</a:t>
            </a:r>
            <a:r>
              <a:rPr lang="zh-CN" altLang="en-US" sz="3200" b="1">
                <a:solidFill>
                  <a:srgbClr val="FF0000"/>
                </a:solidFill>
              </a:rPr>
              <a:t>写作者的感慨。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277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277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277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4" grpId="0" autoUpdateAnimBg="0"/>
      <p:bldP spid="32775" grpId="0" autoUpdateAnimBg="0"/>
      <p:bldP spid="32776" grpId="0" autoUpdateAnimBg="0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27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Newtungkwan-8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723" name="Text Box 3"/>
          <p:cNvSpPr txBox="1">
            <a:spLocks noChangeArrowheads="1"/>
          </p:cNvSpPr>
          <p:nvPr/>
        </p:nvSpPr>
        <p:spPr bwMode="auto">
          <a:xfrm>
            <a:off x="1219200" y="2362200"/>
            <a:ext cx="73914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3600" b="1">
                <a:solidFill>
                  <a:schemeClr val="bg1"/>
                </a:solidFill>
              </a:rPr>
              <a:t>2.“如聚”“如怒”描写了怎样的形象？</a:t>
            </a:r>
          </a:p>
        </p:txBody>
      </p:sp>
      <p:sp>
        <p:nvSpPr>
          <p:cNvPr id="30724" name="Text Box 4"/>
          <p:cNvSpPr txBox="1">
            <a:spLocks noChangeArrowheads="1"/>
          </p:cNvSpPr>
          <p:nvPr/>
        </p:nvSpPr>
        <p:spPr bwMode="auto">
          <a:xfrm>
            <a:off x="1617663" y="3581400"/>
            <a:ext cx="7526337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3200" b="1">
                <a:solidFill>
                  <a:schemeClr val="bg1"/>
                </a:solidFill>
              </a:rPr>
              <a:t>“如聚”形容潼关在</a:t>
            </a:r>
            <a:r>
              <a:rPr lang="zh-CN" altLang="en-US" sz="3200" b="1">
                <a:solidFill>
                  <a:srgbClr val="CC3300"/>
                </a:solidFill>
              </a:rPr>
              <a:t>重重山峦的包围之中。</a:t>
            </a:r>
          </a:p>
        </p:txBody>
      </p:sp>
      <p:sp>
        <p:nvSpPr>
          <p:cNvPr id="30725" name="Text Box 5"/>
          <p:cNvSpPr txBox="1">
            <a:spLocks noChangeArrowheads="1"/>
          </p:cNvSpPr>
          <p:nvPr/>
        </p:nvSpPr>
        <p:spPr bwMode="auto">
          <a:xfrm>
            <a:off x="1447800" y="4800600"/>
            <a:ext cx="60960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3200" b="1">
                <a:solidFill>
                  <a:schemeClr val="bg1"/>
                </a:solidFill>
              </a:rPr>
              <a:t>“如怒”形容黄河</a:t>
            </a:r>
            <a:r>
              <a:rPr lang="zh-CN" altLang="en-US" sz="3200" b="1">
                <a:solidFill>
                  <a:srgbClr val="FF0000"/>
                </a:solidFill>
              </a:rPr>
              <a:t>之水汹涌澎湃。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072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072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4" grpId="0" autoUpdateAnimBg="0"/>
      <p:bldP spid="30725" grpId="0" autoUpdateAnimBg="0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27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1026" descr="gucheng0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3795" name="Text Box 1027"/>
          <p:cNvSpPr txBox="1">
            <a:spLocks noChangeArrowheads="1"/>
          </p:cNvSpPr>
          <p:nvPr/>
        </p:nvSpPr>
        <p:spPr bwMode="auto">
          <a:xfrm>
            <a:off x="1508125" y="1544638"/>
            <a:ext cx="61880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zh-CN" altLang="en-US"/>
          </a:p>
        </p:txBody>
      </p:sp>
      <p:sp>
        <p:nvSpPr>
          <p:cNvPr id="33796" name="Text Box 1028"/>
          <p:cNvSpPr txBox="1">
            <a:spLocks noChangeArrowheads="1"/>
          </p:cNvSpPr>
          <p:nvPr/>
        </p:nvSpPr>
        <p:spPr bwMode="auto">
          <a:xfrm>
            <a:off x="1066800" y="1524000"/>
            <a:ext cx="7239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zh-CN" altLang="en-US"/>
          </a:p>
        </p:txBody>
      </p:sp>
      <p:sp>
        <p:nvSpPr>
          <p:cNvPr id="33797" name="Text Box 1029"/>
          <p:cNvSpPr txBox="1">
            <a:spLocks noChangeArrowheads="1"/>
          </p:cNvSpPr>
          <p:nvPr/>
        </p:nvSpPr>
        <p:spPr bwMode="auto">
          <a:xfrm>
            <a:off x="838200" y="2209800"/>
            <a:ext cx="83058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3600" b="1">
                <a:solidFill>
                  <a:schemeClr val="bg1"/>
                </a:solidFill>
              </a:rPr>
              <a:t>3.“望西都，意踌躇”描写了怎样的情景？</a:t>
            </a:r>
          </a:p>
        </p:txBody>
      </p:sp>
      <p:sp>
        <p:nvSpPr>
          <p:cNvPr id="33798" name="Text Box 1030"/>
          <p:cNvSpPr txBox="1">
            <a:spLocks noChangeArrowheads="1"/>
          </p:cNvSpPr>
          <p:nvPr/>
        </p:nvSpPr>
        <p:spPr bwMode="auto">
          <a:xfrm>
            <a:off x="1143000" y="1828800"/>
            <a:ext cx="61880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zh-CN" altLang="en-US"/>
          </a:p>
        </p:txBody>
      </p:sp>
      <p:sp>
        <p:nvSpPr>
          <p:cNvPr id="33799" name="Text Box 1031"/>
          <p:cNvSpPr txBox="1">
            <a:spLocks noChangeArrowheads="1"/>
          </p:cNvSpPr>
          <p:nvPr/>
        </p:nvSpPr>
        <p:spPr bwMode="auto">
          <a:xfrm>
            <a:off x="974725" y="3352800"/>
            <a:ext cx="8169275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3200" b="1">
                <a:solidFill>
                  <a:schemeClr val="bg1"/>
                </a:solidFill>
              </a:rPr>
              <a:t>却是一片荒凉，顿生悲哀伤感之情。 写作者远望长安，往日辉煌的西都，如今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379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9" grpId="0" autoUpdateAnimBg="0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27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 descr="gucheng0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4819" name="Text Box 3"/>
          <p:cNvSpPr txBox="1">
            <a:spLocks noChangeArrowheads="1"/>
          </p:cNvSpPr>
          <p:nvPr/>
        </p:nvSpPr>
        <p:spPr bwMode="auto">
          <a:xfrm>
            <a:off x="1676400" y="3048000"/>
            <a:ext cx="6948488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3600" b="1">
                <a:solidFill>
                  <a:schemeClr val="bg1"/>
                </a:solidFill>
              </a:rPr>
              <a:t>4.怎样理解“宫阙万间都做了土”？</a:t>
            </a:r>
          </a:p>
        </p:txBody>
      </p:sp>
      <p:sp>
        <p:nvSpPr>
          <p:cNvPr id="34821" name="Text Box 5"/>
          <p:cNvSpPr txBox="1">
            <a:spLocks noChangeArrowheads="1"/>
          </p:cNvSpPr>
          <p:nvPr/>
        </p:nvSpPr>
        <p:spPr bwMode="auto">
          <a:xfrm>
            <a:off x="1431925" y="3373438"/>
            <a:ext cx="50450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zh-CN" altLang="en-US"/>
          </a:p>
        </p:txBody>
      </p:sp>
      <p:sp>
        <p:nvSpPr>
          <p:cNvPr id="34822" name="Text Box 6"/>
          <p:cNvSpPr txBox="1">
            <a:spLocks noChangeArrowheads="1"/>
          </p:cNvSpPr>
          <p:nvPr/>
        </p:nvSpPr>
        <p:spPr bwMode="auto">
          <a:xfrm>
            <a:off x="1828800" y="4343400"/>
            <a:ext cx="6188075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3200" b="1">
                <a:solidFill>
                  <a:schemeClr val="bg1"/>
                </a:solidFill>
              </a:rPr>
              <a:t>这是国家由盛到衰的真实写照。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482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22" grpId="0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27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ChangeArrowheads="1"/>
          </p:cNvSpPr>
          <p:nvPr/>
        </p:nvSpPr>
        <p:spPr bwMode="auto">
          <a:xfrm>
            <a:off x="-228600" y="0"/>
            <a:ext cx="9372600" cy="6497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just"/>
            <a:r>
              <a:rPr lang="zh-CN" altLang="en-US" sz="2800" b="1">
                <a:solidFill>
                  <a:srgbClr val="FF0066"/>
                </a:solidFill>
              </a:rPr>
              <a:t>          刘禹锡（772～842）唐代文学家、哲学家。字梦得。洛阳（今属河南）人，生于嘉兴（今属浙江）。贞元九年（793）中进士，登博学宏词科。翌年举吏部取士科，授太子校书。永贞元年（805），因辅助王叔文进行政治革新，先贬连州刺史，加贬朗州司马。后回京，又贬连州刺史。历夔州、和州刺史。大和元年（827），回洛阳任职。次年回朝任主客郎中，后出苏州、汝州、同州刺史。开成元年（836），改任太子宾客，分司东都。会昌元年（841），加检校礼部尚书衔。世称刘宾客、刘尚书。临终前撰《子刘子自传》。 </a:t>
            </a:r>
          </a:p>
          <a:p>
            <a:pPr algn="just"/>
            <a:endParaRPr lang="zh-CN" altLang="en-US" sz="2800" b="1">
              <a:solidFill>
                <a:srgbClr val="FF0066"/>
              </a:solidFill>
            </a:endParaRPr>
          </a:p>
          <a:p>
            <a:pPr algn="just"/>
            <a:r>
              <a:rPr lang="zh-CN" altLang="en-US" sz="2800" b="1">
                <a:solidFill>
                  <a:srgbClr val="FF0066"/>
                </a:solidFill>
              </a:rPr>
              <a:t>           白居易曾称其为“诗豪”，唐宋两代对其诗文评价甚高，可见刘禹锡在中国哲学史、文学史上有着重要的地位。</a:t>
            </a:r>
          </a:p>
          <a:p>
            <a:pPr algn="just"/>
            <a:r>
              <a:rPr lang="zh-CN" altLang="en-US" sz="2800" b="1">
                <a:solidFill>
                  <a:srgbClr val="FF0066"/>
                </a:solidFill>
              </a:rPr>
              <a:t>。　　</a:t>
            </a:r>
          </a:p>
          <a:p>
            <a:endParaRPr lang="zh-CN" altLang="en-US" sz="2800" b="1">
              <a:solidFill>
                <a:srgbClr val="FF006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7" dur="500"/>
                                        <p:tgtEl>
                                          <p:spTgt spid="460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082" grpId="0" autoUpdateAnimBg="0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27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gucheng0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1747" name="Text Box 3"/>
          <p:cNvSpPr txBox="1">
            <a:spLocks noChangeArrowheads="1"/>
          </p:cNvSpPr>
          <p:nvPr/>
        </p:nvSpPr>
        <p:spPr bwMode="auto">
          <a:xfrm>
            <a:off x="974725" y="1163638"/>
            <a:ext cx="1841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zh-CN" altLang="en-US"/>
          </a:p>
        </p:txBody>
      </p:sp>
      <p:sp>
        <p:nvSpPr>
          <p:cNvPr id="31748" name="Text Box 4"/>
          <p:cNvSpPr txBox="1">
            <a:spLocks noChangeArrowheads="1"/>
          </p:cNvSpPr>
          <p:nvPr/>
        </p:nvSpPr>
        <p:spPr bwMode="auto">
          <a:xfrm>
            <a:off x="1355725" y="1849438"/>
            <a:ext cx="35972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zh-CN" altLang="en-US"/>
          </a:p>
        </p:txBody>
      </p:sp>
      <p:sp>
        <p:nvSpPr>
          <p:cNvPr id="31749" name="Text Box 5"/>
          <p:cNvSpPr txBox="1">
            <a:spLocks noChangeArrowheads="1"/>
          </p:cNvSpPr>
          <p:nvPr/>
        </p:nvSpPr>
        <p:spPr bwMode="auto">
          <a:xfrm>
            <a:off x="990600" y="3276600"/>
            <a:ext cx="7924800" cy="1739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3600" b="1">
                <a:solidFill>
                  <a:schemeClr val="bg1"/>
                </a:solidFill>
              </a:rPr>
              <a:t>        5.为什么说“兴，百姓苦；亡，百姓苦”？请展开讨论。</a:t>
            </a:r>
          </a:p>
          <a:p>
            <a:endParaRPr lang="zh-CN" altLang="en-US" sz="3600">
              <a:solidFill>
                <a:schemeClr val="bg1"/>
              </a:solidFill>
            </a:endParaRPr>
          </a:p>
        </p:txBody>
      </p:sp>
      <p:sp>
        <p:nvSpPr>
          <p:cNvPr id="31750" name="Text Box 6"/>
          <p:cNvSpPr txBox="1">
            <a:spLocks noChangeArrowheads="1"/>
          </p:cNvSpPr>
          <p:nvPr/>
        </p:nvSpPr>
        <p:spPr bwMode="auto">
          <a:xfrm>
            <a:off x="1584325" y="3297238"/>
            <a:ext cx="55784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zh-CN" altLang="en-US"/>
          </a:p>
        </p:txBody>
      </p:sp>
      <p:sp>
        <p:nvSpPr>
          <p:cNvPr id="31751" name="Text Box 7"/>
          <p:cNvSpPr txBox="1">
            <a:spLocks noChangeArrowheads="1"/>
          </p:cNvSpPr>
          <p:nvPr/>
        </p:nvSpPr>
        <p:spPr bwMode="auto">
          <a:xfrm>
            <a:off x="990600" y="4572000"/>
            <a:ext cx="7391400" cy="2041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 b="1">
                <a:solidFill>
                  <a:schemeClr val="bg1"/>
                </a:solidFill>
                <a:latin typeface="楷体_GB2312" pitchFamily="49" charset="-122"/>
                <a:ea typeface="楷体_GB2312" pitchFamily="49" charset="-122"/>
              </a:rPr>
              <a:t>        一代王朝兴起，必卷土重来，建筑宫殿，劳民伤财的是百姓</a:t>
            </a:r>
            <a:r>
              <a:rPr lang="zh-CN" altLang="en-US" sz="3200" b="1">
                <a:solidFill>
                  <a:schemeClr val="bg1"/>
                </a:solidFill>
                <a:ea typeface="楷体_GB2312" pitchFamily="49" charset="-122"/>
              </a:rPr>
              <a:t>——</a:t>
            </a:r>
            <a:r>
              <a:rPr lang="zh-CN" altLang="en-US" sz="3200" b="1">
                <a:solidFill>
                  <a:schemeClr val="bg1"/>
                </a:solidFill>
                <a:latin typeface="楷体_GB2312" pitchFamily="49" charset="-122"/>
                <a:ea typeface="楷体_GB2312" pitchFamily="49" charset="-122"/>
              </a:rPr>
              <a:t>苦；一代王朝灭亡，首当其冲，深受其害的还是百姓</a:t>
            </a:r>
            <a:r>
              <a:rPr lang="zh-CN" altLang="en-US" sz="3200" b="1">
                <a:solidFill>
                  <a:schemeClr val="bg1"/>
                </a:solidFill>
                <a:ea typeface="楷体_GB2312" pitchFamily="49" charset="-122"/>
              </a:rPr>
              <a:t>——</a:t>
            </a:r>
            <a:r>
              <a:rPr lang="zh-CN" altLang="en-US" sz="3200" b="1">
                <a:solidFill>
                  <a:schemeClr val="bg1"/>
                </a:solidFill>
                <a:latin typeface="楷体_GB2312" pitchFamily="49" charset="-122"/>
                <a:ea typeface="楷体_GB2312" pitchFamily="49" charset="-122"/>
              </a:rPr>
              <a:t>苦。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175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51" grpId="0" autoUpdateAnimBg="0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27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 descr="xg_fg0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5843" name="Text Box 3"/>
          <p:cNvSpPr txBox="1">
            <a:spLocks noChangeArrowheads="1"/>
          </p:cNvSpPr>
          <p:nvPr/>
        </p:nvSpPr>
        <p:spPr bwMode="auto">
          <a:xfrm>
            <a:off x="1584325" y="2459038"/>
            <a:ext cx="1844675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4000" b="1">
                <a:solidFill>
                  <a:schemeClr val="bg1"/>
                </a:solidFill>
              </a:rPr>
              <a:t>作业：</a:t>
            </a:r>
          </a:p>
        </p:txBody>
      </p:sp>
      <p:sp>
        <p:nvSpPr>
          <p:cNvPr id="35845" name="Text Box 5"/>
          <p:cNvSpPr txBox="1">
            <a:spLocks noChangeArrowheads="1"/>
          </p:cNvSpPr>
          <p:nvPr/>
        </p:nvSpPr>
        <p:spPr bwMode="auto">
          <a:xfrm>
            <a:off x="1524000" y="3505200"/>
            <a:ext cx="7254875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3200" b="1">
                <a:solidFill>
                  <a:schemeClr val="bg1"/>
                </a:solidFill>
              </a:rPr>
              <a:t>1.完成课后练习。</a:t>
            </a:r>
          </a:p>
          <a:p>
            <a:r>
              <a:rPr lang="zh-CN" altLang="en-US" sz="3200" b="1">
                <a:solidFill>
                  <a:schemeClr val="bg1"/>
                </a:solidFill>
              </a:rPr>
              <a:t>2.认真准备综合性学习——古诗苑漫步。</a:t>
            </a:r>
          </a:p>
        </p:txBody>
      </p:sp>
      <p:pic>
        <p:nvPicPr>
          <p:cNvPr id="35846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5800" y="3352800"/>
            <a:ext cx="152400" cy="152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5847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5800" y="3352800"/>
            <a:ext cx="152400" cy="152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584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584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3" grpId="0" autoUpdateAnimBg="0"/>
      <p:bldP spid="35845" grpId="0" autoUpdateAnimBg="0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27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Text Box 2"/>
          <p:cNvSpPr txBox="1">
            <a:spLocks noChangeArrowheads="1"/>
          </p:cNvSpPr>
          <p:nvPr/>
        </p:nvSpPr>
        <p:spPr bwMode="auto">
          <a:xfrm>
            <a:off x="609600" y="533400"/>
            <a:ext cx="29718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66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600">
                <a:solidFill>
                  <a:srgbClr val="FF00FF"/>
                </a:solidFill>
                <a:ea typeface="华文行楷" panose="02010800040101010101" pitchFamily="2" charset="-122"/>
              </a:rPr>
              <a:t>知识拓展</a:t>
            </a:r>
          </a:p>
        </p:txBody>
      </p:sp>
      <p:sp>
        <p:nvSpPr>
          <p:cNvPr id="75779" name="Rectangle 3"/>
          <p:cNvSpPr>
            <a:spLocks noChangeArrowheads="1"/>
          </p:cNvSpPr>
          <p:nvPr/>
        </p:nvSpPr>
        <p:spPr bwMode="auto">
          <a:xfrm>
            <a:off x="838200" y="1219200"/>
            <a:ext cx="9144000" cy="176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66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2000">
                <a:latin typeface="宋体" panose="02010600030101010101" pitchFamily="2" charset="-122"/>
                <a:ea typeface="华文中宋" panose="02010600040101010101" pitchFamily="2" charset="-122"/>
              </a:rPr>
              <a:t>千年史册耻无名，一片丹心报天子。</a:t>
            </a:r>
            <a:r>
              <a:rPr lang="en-US" altLang="zh-CN" sz="2000">
                <a:latin typeface="宋体" panose="02010600030101010101" pitchFamily="2" charset="-122"/>
                <a:ea typeface="华文中宋" panose="02010600040101010101" pitchFamily="2" charset="-122"/>
              </a:rPr>
              <a:t>《</a:t>
            </a:r>
            <a:r>
              <a:rPr lang="zh-CN" altLang="en-US" sz="2000">
                <a:latin typeface="宋体" panose="02010600030101010101" pitchFamily="2" charset="-122"/>
                <a:ea typeface="华文中宋" panose="02010600040101010101" pitchFamily="2" charset="-122"/>
              </a:rPr>
              <a:t>金错刀行</a:t>
            </a:r>
            <a:r>
              <a:rPr lang="en-US" altLang="zh-CN" sz="2000">
                <a:latin typeface="宋体" panose="02010600030101010101" pitchFamily="2" charset="-122"/>
                <a:ea typeface="华文中宋" panose="02010600040101010101" pitchFamily="2" charset="-122"/>
              </a:rPr>
              <a:t>》</a:t>
            </a:r>
            <a:r>
              <a:rPr lang="zh-CN" altLang="en-US" sz="2000">
                <a:latin typeface="宋体" panose="02010600030101010101" pitchFamily="2" charset="-122"/>
                <a:ea typeface="华文中宋" panose="02010600040101010101" pitchFamily="2" charset="-122"/>
              </a:rPr>
              <a:t>陆游</a:t>
            </a:r>
            <a:r>
              <a:rPr lang="zh-CN" altLang="en-US" sz="2000">
                <a:latin typeface="Arial" panose="020B0604020202020204" pitchFamily="34" charset="0"/>
                <a:ea typeface="华文中宋" panose="02010600040101010101" pitchFamily="2" charset="-122"/>
              </a:rPr>
              <a:t/>
            </a:r>
            <a:br>
              <a:rPr lang="zh-CN" altLang="en-US" sz="2000">
                <a:latin typeface="Arial" panose="020B0604020202020204" pitchFamily="34" charset="0"/>
                <a:ea typeface="华文中宋" panose="02010600040101010101" pitchFamily="2" charset="-122"/>
              </a:rPr>
            </a:br>
            <a:r>
              <a:rPr lang="zh-CN" altLang="en-US" sz="2000">
                <a:latin typeface="Arial" panose="020B0604020202020204" pitchFamily="34" charset="0"/>
                <a:ea typeface="华文中宋" panose="02010600040101010101" pitchFamily="2" charset="-122"/>
              </a:rPr>
              <a:t/>
            </a:r>
            <a:br>
              <a:rPr lang="zh-CN" altLang="en-US" sz="2000">
                <a:latin typeface="Arial" panose="020B0604020202020204" pitchFamily="34" charset="0"/>
                <a:ea typeface="华文中宋" panose="02010600040101010101" pitchFamily="2" charset="-122"/>
              </a:rPr>
            </a:br>
            <a:r>
              <a:rPr lang="zh-CN" altLang="en-US" sz="100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zh-CN" altLang="en-US" sz="100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zh-CN" altLang="en-US" sz="2000">
                <a:latin typeface="宋体" panose="02010600030101010101" pitchFamily="2" charset="-122"/>
                <a:ea typeface="华文中宋" panose="02010600040101010101" pitchFamily="2" charset="-122"/>
              </a:rPr>
              <a:t>生当作人杰，死亦为鬼雄。（宋</a:t>
            </a:r>
            <a:r>
              <a:rPr lang="en-US" altLang="zh-CN" sz="2000">
                <a:latin typeface="Arial" panose="020B0604020202020204" pitchFamily="34" charset="0"/>
                <a:ea typeface="华文中宋" panose="02010600040101010101" pitchFamily="2" charset="-122"/>
              </a:rPr>
              <a:t>·</a:t>
            </a:r>
            <a:r>
              <a:rPr lang="zh-CN" altLang="en-US" sz="2000">
                <a:latin typeface="宋体" panose="02010600030101010101" pitchFamily="2" charset="-122"/>
                <a:ea typeface="华文中宋" panose="02010600040101010101" pitchFamily="2" charset="-122"/>
              </a:rPr>
              <a:t>李清照</a:t>
            </a:r>
            <a:r>
              <a:rPr lang="en-US" altLang="zh-CN" sz="2000">
                <a:latin typeface="宋体" panose="02010600030101010101" pitchFamily="2" charset="-122"/>
                <a:ea typeface="华文中宋" panose="02010600040101010101" pitchFamily="2" charset="-122"/>
              </a:rPr>
              <a:t>《</a:t>
            </a:r>
            <a:r>
              <a:rPr lang="zh-CN" altLang="en-US" sz="2000">
                <a:latin typeface="宋体" panose="02010600030101010101" pitchFamily="2" charset="-122"/>
                <a:ea typeface="华文中宋" panose="02010600040101010101" pitchFamily="2" charset="-122"/>
              </a:rPr>
              <a:t>乌江</a:t>
            </a:r>
            <a:r>
              <a:rPr lang="en-US" altLang="zh-CN" sz="2000">
                <a:latin typeface="宋体" panose="02010600030101010101" pitchFamily="2" charset="-122"/>
                <a:ea typeface="华文中宋" panose="02010600040101010101" pitchFamily="2" charset="-122"/>
              </a:rPr>
              <a:t>》</a:t>
            </a:r>
            <a:r>
              <a:rPr lang="zh-CN" altLang="en-US" sz="2000">
                <a:latin typeface="宋体" panose="02010600030101010101" pitchFamily="2" charset="-122"/>
                <a:ea typeface="华文中宋" panose="02010600040101010101" pitchFamily="2" charset="-122"/>
              </a:rPr>
              <a:t>）</a:t>
            </a:r>
            <a:r>
              <a:rPr lang="zh-CN" altLang="en-US" sz="2000">
                <a:latin typeface="Arial" panose="020B0604020202020204" pitchFamily="34" charset="0"/>
                <a:ea typeface="华文中宋" panose="02010600040101010101" pitchFamily="2" charset="-122"/>
              </a:rPr>
              <a:t/>
            </a:r>
            <a:br>
              <a:rPr lang="zh-CN" altLang="en-US" sz="2000">
                <a:latin typeface="Arial" panose="020B0604020202020204" pitchFamily="34" charset="0"/>
                <a:ea typeface="华文中宋" panose="02010600040101010101" pitchFamily="2" charset="-122"/>
              </a:rPr>
            </a:br>
            <a:r>
              <a:rPr lang="zh-CN" altLang="en-US" sz="2000">
                <a:latin typeface="Arial" panose="020B0604020202020204" pitchFamily="34" charset="0"/>
                <a:ea typeface="华文中宋" panose="02010600040101010101" pitchFamily="2" charset="-122"/>
              </a:rPr>
              <a:t/>
            </a:r>
            <a:br>
              <a:rPr lang="zh-CN" altLang="en-US" sz="2000">
                <a:latin typeface="Arial" panose="020B0604020202020204" pitchFamily="34" charset="0"/>
                <a:ea typeface="华文中宋" panose="02010600040101010101" pitchFamily="2" charset="-122"/>
              </a:rPr>
            </a:br>
            <a:endParaRPr lang="zh-CN" altLang="en-US" sz="2000">
              <a:latin typeface="Arial" panose="020B0604020202020204" pitchFamily="34" charset="0"/>
              <a:ea typeface="华文中宋" panose="02010600040101010101" pitchFamily="2" charset="-122"/>
            </a:endParaRPr>
          </a:p>
        </p:txBody>
      </p:sp>
      <p:sp>
        <p:nvSpPr>
          <p:cNvPr id="75780" name="Rectangle 4"/>
          <p:cNvSpPr>
            <a:spLocks noChangeArrowheads="1"/>
          </p:cNvSpPr>
          <p:nvPr/>
        </p:nvSpPr>
        <p:spPr bwMode="auto">
          <a:xfrm>
            <a:off x="838200" y="2590800"/>
            <a:ext cx="9144000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66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2000">
                <a:latin typeface="华文中宋" panose="02010600040101010101" pitchFamily="2" charset="-122"/>
                <a:ea typeface="华文中宋" panose="02010600040101010101" pitchFamily="2" charset="-122"/>
              </a:rPr>
              <a:t>先天下之忧而忧，后天下之乐而乐。</a:t>
            </a:r>
            <a:r>
              <a:rPr lang="en-US" altLang="zh-CN" sz="2000">
                <a:latin typeface="Arial" panose="020B0604020202020204" pitchFamily="34" charset="0"/>
                <a:ea typeface="华文中宋" panose="02010600040101010101" pitchFamily="2" charset="-122"/>
              </a:rPr>
              <a:t>——</a:t>
            </a:r>
            <a:r>
              <a:rPr lang="zh-CN" altLang="en-US" sz="2000">
                <a:latin typeface="华文中宋" panose="02010600040101010101" pitchFamily="2" charset="-122"/>
                <a:ea typeface="华文中宋" panose="02010600040101010101" pitchFamily="2" charset="-122"/>
              </a:rPr>
              <a:t>范仲淹</a:t>
            </a:r>
            <a:r>
              <a:rPr lang="en-US" altLang="zh-CN" sz="2000">
                <a:latin typeface="华文中宋" panose="02010600040101010101" pitchFamily="2" charset="-122"/>
                <a:ea typeface="华文中宋" panose="02010600040101010101" pitchFamily="2" charset="-122"/>
              </a:rPr>
              <a:t>《</a:t>
            </a:r>
            <a:r>
              <a:rPr lang="zh-CN" altLang="en-US" sz="2000">
                <a:latin typeface="华文中宋" panose="02010600040101010101" pitchFamily="2" charset="-122"/>
                <a:ea typeface="华文中宋" panose="02010600040101010101" pitchFamily="2" charset="-122"/>
              </a:rPr>
              <a:t>岳阳楼记</a:t>
            </a:r>
            <a:r>
              <a:rPr lang="en-US" altLang="zh-CN" sz="2000">
                <a:latin typeface="华文中宋" panose="02010600040101010101" pitchFamily="2" charset="-122"/>
                <a:ea typeface="华文中宋" panose="02010600040101010101" pitchFamily="2" charset="-122"/>
              </a:rPr>
              <a:t>》 </a:t>
            </a:r>
            <a:br>
              <a:rPr lang="en-US" altLang="zh-CN" sz="2000">
                <a:latin typeface="华文中宋" panose="02010600040101010101" pitchFamily="2" charset="-122"/>
                <a:ea typeface="华文中宋" panose="02010600040101010101" pitchFamily="2" charset="-122"/>
              </a:rPr>
            </a:br>
            <a:r>
              <a:rPr lang="en-US" altLang="zh-CN" sz="2000">
                <a:latin typeface="华文中宋" panose="02010600040101010101" pitchFamily="2" charset="-122"/>
                <a:ea typeface="华文中宋" panose="02010600040101010101" pitchFamily="2" charset="-122"/>
              </a:rPr>
              <a:t/>
            </a:r>
            <a:br>
              <a:rPr lang="en-US" altLang="zh-CN" sz="2000">
                <a:latin typeface="华文中宋" panose="02010600040101010101" pitchFamily="2" charset="-122"/>
                <a:ea typeface="华文中宋" panose="02010600040101010101" pitchFamily="2" charset="-122"/>
              </a:rPr>
            </a:br>
            <a:endParaRPr lang="en-US" altLang="zh-CN" sz="2000"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75781" name="Rectangle 5"/>
          <p:cNvSpPr>
            <a:spLocks noChangeArrowheads="1"/>
          </p:cNvSpPr>
          <p:nvPr/>
        </p:nvSpPr>
        <p:spPr bwMode="auto">
          <a:xfrm>
            <a:off x="685800" y="3200400"/>
            <a:ext cx="84582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66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2000">
                <a:latin typeface="华文中宋" panose="02010600040101010101" pitchFamily="2" charset="-122"/>
                <a:ea typeface="华文中宋" panose="02010600040101010101" pitchFamily="2" charset="-122"/>
              </a:rPr>
              <a:t>捐躯赴国难，视死忽如归。</a:t>
            </a:r>
            <a:r>
              <a:rPr lang="en-US" altLang="zh-CN" sz="2000">
                <a:latin typeface="Arial" panose="020B0604020202020204" pitchFamily="34" charset="0"/>
                <a:ea typeface="华文中宋" panose="02010600040101010101" pitchFamily="2" charset="-122"/>
              </a:rPr>
              <a:t>——</a:t>
            </a:r>
            <a:r>
              <a:rPr lang="zh-CN" altLang="en-US" sz="2000">
                <a:latin typeface="华文中宋" panose="02010600040101010101" pitchFamily="2" charset="-122"/>
                <a:ea typeface="华文中宋" panose="02010600040101010101" pitchFamily="2" charset="-122"/>
              </a:rPr>
              <a:t>曹植</a:t>
            </a:r>
            <a:r>
              <a:rPr lang="en-US" altLang="zh-CN" sz="2000">
                <a:latin typeface="华文中宋" panose="02010600040101010101" pitchFamily="2" charset="-122"/>
                <a:ea typeface="华文中宋" panose="02010600040101010101" pitchFamily="2" charset="-122"/>
              </a:rPr>
              <a:t>《</a:t>
            </a:r>
            <a:r>
              <a:rPr lang="zh-CN" altLang="en-US" sz="2000">
                <a:latin typeface="华文中宋" panose="02010600040101010101" pitchFamily="2" charset="-122"/>
                <a:ea typeface="华文中宋" panose="02010600040101010101" pitchFamily="2" charset="-122"/>
              </a:rPr>
              <a:t>白马篇</a:t>
            </a:r>
            <a:r>
              <a:rPr lang="en-US" altLang="zh-CN" sz="2000">
                <a:latin typeface="华文中宋" panose="02010600040101010101" pitchFamily="2" charset="-122"/>
                <a:ea typeface="华文中宋" panose="02010600040101010101" pitchFamily="2" charset="-122"/>
              </a:rPr>
              <a:t>》 </a:t>
            </a:r>
          </a:p>
        </p:txBody>
      </p:sp>
      <p:sp>
        <p:nvSpPr>
          <p:cNvPr id="75782" name="Rectangle 6"/>
          <p:cNvSpPr>
            <a:spLocks noChangeArrowheads="1"/>
          </p:cNvSpPr>
          <p:nvPr/>
        </p:nvSpPr>
        <p:spPr bwMode="auto">
          <a:xfrm>
            <a:off x="533400" y="3810000"/>
            <a:ext cx="9144000" cy="121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66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2000">
                <a:latin typeface="宋体" panose="02010600030101010101" pitchFamily="2" charset="-122"/>
                <a:ea typeface="华文中宋" panose="02010600040101010101" pitchFamily="2" charset="-122"/>
              </a:rPr>
              <a:t>烈士不怕死，所死在忠贞。（唐</a:t>
            </a:r>
            <a:r>
              <a:rPr lang="en-US" altLang="zh-CN" sz="2000">
                <a:latin typeface="Arial" panose="020B0604020202020204" pitchFamily="34" charset="0"/>
                <a:ea typeface="华文中宋" panose="02010600040101010101" pitchFamily="2" charset="-122"/>
              </a:rPr>
              <a:t>·</a:t>
            </a:r>
            <a:r>
              <a:rPr lang="zh-CN" altLang="en-US" sz="2000">
                <a:latin typeface="宋体" panose="02010600030101010101" pitchFamily="2" charset="-122"/>
                <a:ea typeface="华文中宋" panose="02010600040101010101" pitchFamily="2" charset="-122"/>
              </a:rPr>
              <a:t>柳宗元</a:t>
            </a:r>
            <a:r>
              <a:rPr lang="en-US" altLang="zh-CN" sz="2000">
                <a:latin typeface="宋体" panose="02010600030101010101" pitchFamily="2" charset="-122"/>
                <a:ea typeface="华文中宋" panose="02010600040101010101" pitchFamily="2" charset="-122"/>
              </a:rPr>
              <a:t>《</a:t>
            </a:r>
            <a:r>
              <a:rPr lang="zh-CN" altLang="en-US" sz="2000">
                <a:latin typeface="宋体" panose="02010600030101010101" pitchFamily="2" charset="-122"/>
                <a:ea typeface="华文中宋" panose="02010600040101010101" pitchFamily="2" charset="-122"/>
              </a:rPr>
              <a:t>韦道安</a:t>
            </a:r>
            <a:r>
              <a:rPr lang="en-US" altLang="zh-CN" sz="2000">
                <a:latin typeface="宋体" panose="02010600030101010101" pitchFamily="2" charset="-122"/>
                <a:ea typeface="华文中宋" panose="02010600040101010101" pitchFamily="2" charset="-122"/>
              </a:rPr>
              <a:t>》</a:t>
            </a:r>
            <a:r>
              <a:rPr lang="zh-CN" altLang="en-US" sz="2000">
                <a:latin typeface="宋体" panose="02010600030101010101" pitchFamily="2" charset="-122"/>
                <a:ea typeface="华文中宋" panose="02010600040101010101" pitchFamily="2" charset="-122"/>
              </a:rPr>
              <a:t>）</a:t>
            </a:r>
            <a:r>
              <a:rPr lang="zh-CN" altLang="en-US" sz="2000">
                <a:latin typeface="Arial" panose="020B0604020202020204" pitchFamily="34" charset="0"/>
                <a:ea typeface="华文中宋" panose="02010600040101010101" pitchFamily="2" charset="-122"/>
              </a:rPr>
              <a:t/>
            </a:r>
            <a:br>
              <a:rPr lang="zh-CN" altLang="en-US" sz="2000">
                <a:latin typeface="Arial" panose="020B0604020202020204" pitchFamily="34" charset="0"/>
                <a:ea typeface="华文中宋" panose="02010600040101010101" pitchFamily="2" charset="-122"/>
              </a:rPr>
            </a:br>
            <a:r>
              <a:rPr lang="zh-CN" altLang="en-US" sz="2000">
                <a:latin typeface="Arial" panose="020B0604020202020204" pitchFamily="34" charset="0"/>
                <a:ea typeface="华文中宋" panose="02010600040101010101" pitchFamily="2" charset="-122"/>
              </a:rPr>
              <a:t/>
            </a:r>
            <a:br>
              <a:rPr lang="zh-CN" altLang="en-US" sz="2000">
                <a:latin typeface="Arial" panose="020B0604020202020204" pitchFamily="34" charset="0"/>
                <a:ea typeface="华文中宋" panose="02010600040101010101" pitchFamily="2" charset="-122"/>
              </a:rPr>
            </a:br>
            <a:r>
              <a:rPr lang="zh-CN" altLang="en-US" sz="100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zh-CN" altLang="en-US" sz="100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zh-CN" altLang="en-US"/>
          </a:p>
        </p:txBody>
      </p:sp>
      <p:sp>
        <p:nvSpPr>
          <p:cNvPr id="75783" name="Rectangle 7"/>
          <p:cNvSpPr>
            <a:spLocks noChangeArrowheads="1"/>
          </p:cNvSpPr>
          <p:nvPr/>
        </p:nvSpPr>
        <p:spPr bwMode="auto">
          <a:xfrm>
            <a:off x="457200" y="4267200"/>
            <a:ext cx="9067800" cy="176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66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2000">
                <a:latin typeface="宋体" panose="02010600030101010101" pitchFamily="2" charset="-122"/>
                <a:ea typeface="华文中宋" panose="02010600040101010101" pitchFamily="2" charset="-122"/>
              </a:rPr>
              <a:t>一寸丹心为报国，两行清泪为思亲。（明</a:t>
            </a:r>
            <a:r>
              <a:rPr lang="en-US" altLang="zh-CN" sz="2000">
                <a:latin typeface="Arial" panose="020B0604020202020204" pitchFamily="34" charset="0"/>
                <a:ea typeface="华文中宋" panose="02010600040101010101" pitchFamily="2" charset="-122"/>
              </a:rPr>
              <a:t>·</a:t>
            </a:r>
            <a:r>
              <a:rPr lang="zh-CN" altLang="en-US" sz="2000">
                <a:latin typeface="宋体" panose="02010600030101010101" pitchFamily="2" charset="-122"/>
                <a:ea typeface="华文中宋" panose="02010600040101010101" pitchFamily="2" charset="-122"/>
              </a:rPr>
              <a:t>于谦</a:t>
            </a:r>
            <a:r>
              <a:rPr lang="en-US" altLang="zh-CN" sz="2000">
                <a:latin typeface="宋体" panose="02010600030101010101" pitchFamily="2" charset="-122"/>
                <a:ea typeface="华文中宋" panose="02010600040101010101" pitchFamily="2" charset="-122"/>
              </a:rPr>
              <a:t>《</a:t>
            </a:r>
            <a:r>
              <a:rPr lang="zh-CN" altLang="en-US" sz="2000">
                <a:latin typeface="宋体" panose="02010600030101010101" pitchFamily="2" charset="-122"/>
                <a:ea typeface="华文中宋" panose="02010600040101010101" pitchFamily="2" charset="-122"/>
              </a:rPr>
              <a:t>立春日感怀</a:t>
            </a:r>
            <a:r>
              <a:rPr lang="en-US" altLang="zh-CN" sz="2000">
                <a:latin typeface="宋体" panose="02010600030101010101" pitchFamily="2" charset="-122"/>
                <a:ea typeface="华文中宋" panose="02010600040101010101" pitchFamily="2" charset="-122"/>
              </a:rPr>
              <a:t>》</a:t>
            </a:r>
            <a:r>
              <a:rPr lang="en-US" altLang="zh-CN" sz="2000">
                <a:latin typeface="Arial" panose="020B0604020202020204" pitchFamily="34" charset="0"/>
                <a:ea typeface="华文中宋" panose="02010600040101010101" pitchFamily="2" charset="-122"/>
              </a:rPr>
              <a:t/>
            </a:r>
            <a:br>
              <a:rPr lang="en-US" altLang="zh-CN" sz="2000">
                <a:latin typeface="Arial" panose="020B0604020202020204" pitchFamily="34" charset="0"/>
                <a:ea typeface="华文中宋" panose="02010600040101010101" pitchFamily="2" charset="-122"/>
              </a:rPr>
            </a:br>
            <a:r>
              <a:rPr lang="en-US" altLang="zh-CN" sz="2000">
                <a:latin typeface="Arial" panose="020B0604020202020204" pitchFamily="34" charset="0"/>
                <a:ea typeface="华文中宋" panose="02010600040101010101" pitchFamily="2" charset="-122"/>
              </a:rPr>
              <a:t/>
            </a:r>
            <a:br>
              <a:rPr lang="en-US" altLang="zh-CN" sz="2000">
                <a:latin typeface="Arial" panose="020B0604020202020204" pitchFamily="34" charset="0"/>
                <a:ea typeface="华文中宋" panose="02010600040101010101" pitchFamily="2" charset="-122"/>
              </a:rPr>
            </a:br>
            <a:r>
              <a:rPr lang="en-US" altLang="zh-CN" sz="100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altLang="zh-CN" sz="100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zh-CN" altLang="en-US" sz="2000">
                <a:latin typeface="华文中宋" panose="02010600040101010101" pitchFamily="2" charset="-122"/>
                <a:ea typeface="华文中宋" panose="02010600040101010101" pitchFamily="2" charset="-122"/>
              </a:rPr>
              <a:t>我自横刀向天笑。去留肝胆两昆仑。（清</a:t>
            </a:r>
            <a:r>
              <a:rPr lang="en-US" altLang="zh-CN" sz="2000">
                <a:latin typeface="Arial" panose="020B0604020202020204" pitchFamily="34" charset="0"/>
                <a:ea typeface="华文中宋" panose="02010600040101010101" pitchFamily="2" charset="-122"/>
              </a:rPr>
              <a:t>·</a:t>
            </a:r>
            <a:r>
              <a:rPr lang="zh-CN" altLang="en-US" sz="2000">
                <a:latin typeface="华文中宋" panose="02010600040101010101" pitchFamily="2" charset="-122"/>
                <a:ea typeface="华文中宋" panose="02010600040101010101" pitchFamily="2" charset="-122"/>
              </a:rPr>
              <a:t>谭嗣同</a:t>
            </a:r>
            <a:r>
              <a:rPr lang="en-US" altLang="zh-CN" sz="2000">
                <a:latin typeface="华文中宋" panose="02010600040101010101" pitchFamily="2" charset="-122"/>
                <a:ea typeface="华文中宋" panose="02010600040101010101" pitchFamily="2" charset="-122"/>
              </a:rPr>
              <a:t>《</a:t>
            </a:r>
            <a:r>
              <a:rPr lang="zh-CN" altLang="en-US" sz="2000">
                <a:latin typeface="华文中宋" panose="02010600040101010101" pitchFamily="2" charset="-122"/>
                <a:ea typeface="华文中宋" panose="02010600040101010101" pitchFamily="2" charset="-122"/>
              </a:rPr>
              <a:t>狱中题壁</a:t>
            </a:r>
            <a:r>
              <a:rPr lang="en-US" altLang="zh-CN" sz="2000">
                <a:latin typeface="华文中宋" panose="02010600040101010101" pitchFamily="2" charset="-122"/>
                <a:ea typeface="华文中宋" panose="02010600040101010101" pitchFamily="2" charset="-122"/>
              </a:rPr>
              <a:t>》</a:t>
            </a:r>
            <a:r>
              <a:rPr lang="zh-CN" altLang="en-US" sz="2000">
                <a:latin typeface="华文中宋" panose="02010600040101010101" pitchFamily="2" charset="-122"/>
                <a:ea typeface="华文中宋" panose="02010600040101010101" pitchFamily="2" charset="-122"/>
              </a:rPr>
              <a:t>）</a:t>
            </a:r>
            <a:r>
              <a:rPr lang="zh-CN" altLang="en-US" sz="2000">
                <a:latin typeface="Arial" panose="020B0604020202020204" pitchFamily="34" charset="0"/>
              </a:rPr>
              <a:t/>
            </a:r>
            <a:br>
              <a:rPr lang="zh-CN" altLang="en-US" sz="2000">
                <a:latin typeface="Arial" panose="020B0604020202020204" pitchFamily="34" charset="0"/>
              </a:rPr>
            </a:br>
            <a:r>
              <a:rPr lang="zh-CN" altLang="en-US" sz="2000">
                <a:latin typeface="Arial" panose="020B0604020202020204" pitchFamily="34" charset="0"/>
              </a:rPr>
              <a:t/>
            </a:r>
            <a:br>
              <a:rPr lang="zh-CN" altLang="en-US" sz="2000">
                <a:latin typeface="Arial" panose="020B0604020202020204" pitchFamily="34" charset="0"/>
              </a:rPr>
            </a:br>
            <a:r>
              <a:rPr lang="zh-CN" altLang="en-US" sz="1000">
                <a:latin typeface="Arial" panose="020B0604020202020204" pitchFamily="34" charset="0"/>
              </a:rPr>
              <a:t/>
            </a:r>
            <a:br>
              <a:rPr lang="zh-CN" altLang="en-US" sz="1000">
                <a:latin typeface="Arial" panose="020B0604020202020204" pitchFamily="34" charset="0"/>
              </a:rPr>
            </a:br>
            <a:endParaRPr lang="zh-CN" altLang="en-US" sz="1000">
              <a:latin typeface="Arial" panose="020B0604020202020204" pitchFamily="34" charset="0"/>
            </a:endParaRPr>
          </a:p>
        </p:txBody>
      </p:sp>
      <p:sp>
        <p:nvSpPr>
          <p:cNvPr id="75784" name="Rectangle 8"/>
          <p:cNvSpPr>
            <a:spLocks noChangeArrowheads="1"/>
          </p:cNvSpPr>
          <p:nvPr/>
        </p:nvSpPr>
        <p:spPr bwMode="auto">
          <a:xfrm>
            <a:off x="381000" y="5638800"/>
            <a:ext cx="9144000" cy="1616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66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2000">
                <a:latin typeface="宋体" panose="02010600030101010101" pitchFamily="2" charset="-122"/>
                <a:ea typeface="华文中宋" panose="02010600040101010101" pitchFamily="2" charset="-122"/>
              </a:rPr>
              <a:t>只解沙场为国死，何须马革裹尸还。（清</a:t>
            </a:r>
            <a:r>
              <a:rPr lang="en-US" altLang="zh-CN" sz="2000">
                <a:latin typeface="Arial" panose="020B0604020202020204" pitchFamily="34" charset="0"/>
                <a:ea typeface="华文中宋" panose="02010600040101010101" pitchFamily="2" charset="-122"/>
              </a:rPr>
              <a:t>·</a:t>
            </a:r>
            <a:r>
              <a:rPr lang="zh-CN" altLang="en-US" sz="2000">
                <a:latin typeface="宋体" panose="02010600030101010101" pitchFamily="2" charset="-122"/>
                <a:ea typeface="华文中宋" panose="02010600040101010101" pitchFamily="2" charset="-122"/>
              </a:rPr>
              <a:t>徐锡麟</a:t>
            </a:r>
            <a:r>
              <a:rPr lang="en-US" altLang="zh-CN" sz="2000">
                <a:latin typeface="宋体" panose="02010600030101010101" pitchFamily="2" charset="-122"/>
                <a:ea typeface="华文中宋" panose="02010600040101010101" pitchFamily="2" charset="-122"/>
              </a:rPr>
              <a:t>《</a:t>
            </a:r>
            <a:r>
              <a:rPr lang="zh-CN" altLang="en-US" sz="2000">
                <a:latin typeface="宋体" panose="02010600030101010101" pitchFamily="2" charset="-122"/>
                <a:ea typeface="华文中宋" panose="02010600040101010101" pitchFamily="2" charset="-122"/>
              </a:rPr>
              <a:t>出塞</a:t>
            </a:r>
            <a:r>
              <a:rPr lang="en-US" altLang="zh-CN" sz="2000">
                <a:latin typeface="宋体" panose="02010600030101010101" pitchFamily="2" charset="-122"/>
                <a:ea typeface="华文中宋" panose="02010600040101010101" pitchFamily="2" charset="-122"/>
              </a:rPr>
              <a:t>》</a:t>
            </a:r>
            <a:r>
              <a:rPr lang="zh-CN" altLang="en-US" sz="2000">
                <a:latin typeface="宋体" panose="02010600030101010101" pitchFamily="2" charset="-122"/>
                <a:ea typeface="华文中宋" panose="02010600040101010101" pitchFamily="2" charset="-122"/>
              </a:rPr>
              <a:t>）</a:t>
            </a:r>
            <a:r>
              <a:rPr lang="zh-CN" altLang="en-US" sz="2000">
                <a:latin typeface="Arial" panose="020B0604020202020204" pitchFamily="34" charset="0"/>
                <a:ea typeface="华文中宋" panose="02010600040101010101" pitchFamily="2" charset="-122"/>
              </a:rPr>
              <a:t/>
            </a:r>
            <a:br>
              <a:rPr lang="zh-CN" altLang="en-US" sz="2000">
                <a:latin typeface="Arial" panose="020B0604020202020204" pitchFamily="34" charset="0"/>
                <a:ea typeface="华文中宋" panose="02010600040101010101" pitchFamily="2" charset="-122"/>
              </a:rPr>
            </a:br>
            <a:r>
              <a:rPr lang="zh-CN" altLang="en-US" sz="2000">
                <a:latin typeface="Arial" panose="020B0604020202020204" pitchFamily="34" charset="0"/>
                <a:ea typeface="华文中宋" panose="02010600040101010101" pitchFamily="2" charset="-122"/>
              </a:rPr>
              <a:t/>
            </a:r>
            <a:br>
              <a:rPr lang="zh-CN" altLang="en-US" sz="2000">
                <a:latin typeface="Arial" panose="020B0604020202020204" pitchFamily="34" charset="0"/>
                <a:ea typeface="华文中宋" panose="02010600040101010101" pitchFamily="2" charset="-122"/>
              </a:rPr>
            </a:br>
            <a:r>
              <a:rPr lang="zh-CN" altLang="en-US" sz="200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zh-CN" altLang="en-US" sz="200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zh-CN" altLang="en-US" sz="200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zh-CN" altLang="en-US" sz="200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zh-CN" altLang="en-US" sz="20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5785" name="Rectangle 9"/>
          <p:cNvSpPr>
            <a:spLocks noChangeArrowheads="1"/>
          </p:cNvSpPr>
          <p:nvPr/>
        </p:nvSpPr>
        <p:spPr bwMode="auto">
          <a:xfrm>
            <a:off x="762000" y="6156325"/>
            <a:ext cx="4754563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66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000">
                <a:latin typeface="Arial" panose="020B0604020202020204" pitchFamily="34" charset="0"/>
                <a:cs typeface="Arial" panose="020B0604020202020204" pitchFamily="34" charset="0"/>
              </a:rPr>
              <a:t>拼将十万头颅血，须把乾坤力挽回</a:t>
            </a:r>
            <a:r>
              <a:rPr lang="en-US" altLang="zh-CN" sz="2000">
                <a:latin typeface="Arial" panose="020B0604020202020204" pitchFamily="34" charset="0"/>
                <a:cs typeface="Arial" panose="020B0604020202020204" pitchFamily="34" charset="0"/>
              </a:rPr>
              <a:t>!</a:t>
            </a:r>
            <a:r>
              <a:rPr lang="en-US" altLang="zh-CN" sz="2000">
                <a:cs typeface="Arial" panose="020B0604020202020204" pitchFamily="34" charset="0"/>
              </a:rPr>
              <a:t>”</a:t>
            </a:r>
            <a:r>
              <a:rPr lang="en-US" altLang="zh-CN" sz="200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zh-CN" altLang="en-US" sz="2000">
                <a:latin typeface="Arial" panose="020B0604020202020204" pitchFamily="34" charset="0"/>
                <a:cs typeface="Arial" panose="020B0604020202020204" pitchFamily="34" charset="0"/>
              </a:rPr>
              <a:t>秋瑾</a:t>
            </a:r>
            <a:br>
              <a:rPr lang="zh-CN" altLang="en-US" sz="200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zh-CN" altLang="en-US" sz="20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5786" name="Rectangle 10"/>
          <p:cNvSpPr>
            <a:spLocks noChangeArrowheads="1"/>
          </p:cNvSpPr>
          <p:nvPr/>
        </p:nvSpPr>
        <p:spPr bwMode="auto">
          <a:xfrm>
            <a:off x="3276600" y="533400"/>
            <a:ext cx="91440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66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3200" b="1">
                <a:solidFill>
                  <a:srgbClr val="00FFFF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爱国诗词</a:t>
            </a:r>
            <a:r>
              <a:rPr lang="zh-CN" altLang="en-US" sz="3200">
                <a:solidFill>
                  <a:srgbClr val="00FFFF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 </a:t>
            </a:r>
          </a:p>
        </p:txBody>
      </p:sp>
      <p:pic>
        <p:nvPicPr>
          <p:cNvPr id="75787" name="Picture 11" descr="心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2800" y="304800"/>
            <a:ext cx="1765300" cy="2057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5788" name="Picture 1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5800" y="3352800"/>
            <a:ext cx="152400" cy="152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66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57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57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57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57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300" fill="hold"/>
                                        <p:tgtEl>
                                          <p:spTgt spid="757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300" fill="hold"/>
                                        <p:tgtEl>
                                          <p:spTgt spid="757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57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57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57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57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57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57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757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757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757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757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757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757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757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757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778" grpId="0" autoUpdateAnimBg="0"/>
      <p:bldP spid="75779" grpId="0" autoUpdateAnimBg="0"/>
      <p:bldP spid="75780" grpId="0" autoUpdateAnimBg="0"/>
      <p:bldP spid="75781" grpId="0" autoUpdateAnimBg="0"/>
      <p:bldP spid="75782" grpId="0" autoUpdateAnimBg="0"/>
      <p:bldP spid="75783" grpId="0" autoUpdateAnimBg="0"/>
      <p:bldP spid="75784" grpId="0" autoUpdateAnimBg="0"/>
      <p:bldP spid="75785" grpId="0" autoUpdateAnimBg="0"/>
      <p:bldP spid="75786" grpId="0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27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Text Box 2"/>
          <p:cNvSpPr txBox="1">
            <a:spLocks noChangeArrowheads="1"/>
          </p:cNvSpPr>
          <p:nvPr/>
        </p:nvSpPr>
        <p:spPr bwMode="auto">
          <a:xfrm>
            <a:off x="820738" y="2438400"/>
            <a:ext cx="8323262" cy="4117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3600" b="1">
                <a:solidFill>
                  <a:srgbClr val="669900"/>
                </a:solidFill>
              </a:rPr>
              <a:t>        </a:t>
            </a:r>
            <a:r>
              <a:rPr lang="zh-CN" altLang="en-US" sz="3600" b="1">
                <a:solidFill>
                  <a:srgbClr val="669900"/>
                </a:solidFill>
                <a:ea typeface="楷体_GB2312" pitchFamily="49" charset="-122"/>
              </a:rPr>
              <a:t>这是一首赠答诗。刘禹锡谪迁二十三年后，应召回京。途径扬州与同样被贬的白居易相遇。同是天涯沦落人，惺惺相惜。白居易在席上吟诗，对刘禹锡的遭遇表示同情，刘禹锡因此写此诗回赠。</a:t>
            </a:r>
          </a:p>
          <a:p>
            <a:endParaRPr lang="zh-CN" altLang="en-US" b="1">
              <a:solidFill>
                <a:srgbClr val="669900"/>
              </a:solidFill>
              <a:ea typeface="楷体_GB2312" pitchFamily="49" charset="-122"/>
            </a:endParaRPr>
          </a:p>
          <a:p>
            <a:endParaRPr lang="zh-CN" altLang="en-US">
              <a:solidFill>
                <a:srgbClr val="669900"/>
              </a:solidFill>
              <a:ea typeface="楷体_GB2312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40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034" grpId="0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27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1026"/>
          <p:cNvSpPr>
            <a:spLocks noChangeArrowheads="1"/>
          </p:cNvSpPr>
          <p:nvPr/>
        </p:nvSpPr>
        <p:spPr bwMode="auto">
          <a:xfrm>
            <a:off x="533400" y="0"/>
            <a:ext cx="8229600" cy="2647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b="1">
                <a:solidFill>
                  <a:srgbClr val="FFFF00"/>
                </a:solidFill>
              </a:rPr>
              <a:t>                 </a:t>
            </a:r>
            <a:r>
              <a:rPr lang="zh-CN" altLang="en-US" b="1">
                <a:solidFill>
                  <a:schemeClr val="accent1"/>
                </a:solidFill>
              </a:rPr>
              <a:t>沉舟侧畔千帆过，病树前头万木春。</a:t>
            </a:r>
          </a:p>
          <a:p>
            <a:pPr>
              <a:spcBef>
                <a:spcPct val="50000"/>
              </a:spcBef>
            </a:pPr>
            <a:endParaRPr lang="zh-CN" altLang="en-US" b="1">
              <a:solidFill>
                <a:schemeClr val="accent1"/>
              </a:solidFill>
            </a:endParaRPr>
          </a:p>
          <a:p>
            <a:pPr>
              <a:spcBef>
                <a:spcPct val="50000"/>
              </a:spcBef>
            </a:pPr>
            <a:endParaRPr lang="zh-CN" altLang="en-US" b="1">
              <a:solidFill>
                <a:schemeClr val="accent1"/>
              </a:solidFill>
            </a:endParaRPr>
          </a:p>
          <a:p>
            <a:pPr>
              <a:spcBef>
                <a:spcPct val="50000"/>
              </a:spcBef>
            </a:pPr>
            <a:r>
              <a:rPr lang="zh-CN" altLang="en-US" b="1"/>
              <a:t>                </a:t>
            </a:r>
          </a:p>
          <a:p>
            <a:pPr>
              <a:spcBef>
                <a:spcPct val="50000"/>
              </a:spcBef>
            </a:pPr>
            <a:r>
              <a:rPr lang="zh-CN" altLang="en-US" b="1">
                <a:solidFill>
                  <a:srgbClr val="FFFF00"/>
                </a:solidFill>
              </a:rPr>
              <a:t>                   </a:t>
            </a:r>
            <a:r>
              <a:rPr lang="zh-CN" altLang="en-US" b="1">
                <a:solidFill>
                  <a:schemeClr val="accent1"/>
                </a:solidFill>
              </a:rPr>
              <a:t>今日听君歌一曲，暂凭杯酒长精神。</a:t>
            </a:r>
          </a:p>
        </p:txBody>
      </p:sp>
      <p:sp>
        <p:nvSpPr>
          <p:cNvPr id="48131" name="Text Box 1027"/>
          <p:cNvSpPr txBox="1">
            <a:spLocks noChangeArrowheads="1"/>
          </p:cNvSpPr>
          <p:nvPr/>
        </p:nvSpPr>
        <p:spPr bwMode="auto">
          <a:xfrm>
            <a:off x="0" y="3886200"/>
            <a:ext cx="9144000" cy="2830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b="1">
                <a:solidFill>
                  <a:srgbClr val="6600FF"/>
                </a:solidFill>
              </a:rPr>
              <a:t>1，2：写被贬地的荒僻；贬时之漫长。</a:t>
            </a:r>
          </a:p>
          <a:p>
            <a:pPr>
              <a:spcBef>
                <a:spcPct val="50000"/>
              </a:spcBef>
            </a:pPr>
            <a:r>
              <a:rPr lang="zh-CN" altLang="en-US" b="1">
                <a:solidFill>
                  <a:srgbClr val="6600FF"/>
                </a:solidFill>
              </a:rPr>
              <a:t>3，4：运用典故，作者孤身只影，远离家乡，重返旧地，仿如隔世。</a:t>
            </a:r>
          </a:p>
          <a:p>
            <a:pPr>
              <a:spcBef>
                <a:spcPct val="50000"/>
              </a:spcBef>
            </a:pPr>
            <a:r>
              <a:rPr lang="zh-CN" altLang="en-US" b="1">
                <a:solidFill>
                  <a:srgbClr val="6600FF"/>
                </a:solidFill>
              </a:rPr>
              <a:t>5，6：进一步表现了作者世事变迁的感概，充满人生的乐观感悟和哲思睿理。</a:t>
            </a:r>
          </a:p>
          <a:p>
            <a:pPr>
              <a:spcBef>
                <a:spcPct val="50000"/>
              </a:spcBef>
            </a:pPr>
            <a:r>
              <a:rPr lang="zh-CN" altLang="en-US" b="1">
                <a:solidFill>
                  <a:srgbClr val="6600FF"/>
                </a:solidFill>
              </a:rPr>
              <a:t>7，8：是诗人对白居易关怀的感激及相互慰勉；表现诗人乐观向上的精神，坚定不移的意志。</a:t>
            </a:r>
          </a:p>
        </p:txBody>
      </p:sp>
      <p:sp>
        <p:nvSpPr>
          <p:cNvPr id="48132" name="Text Box 1028"/>
          <p:cNvSpPr txBox="1">
            <a:spLocks noChangeArrowheads="1"/>
          </p:cNvSpPr>
          <p:nvPr/>
        </p:nvSpPr>
        <p:spPr bwMode="auto">
          <a:xfrm>
            <a:off x="533400" y="533400"/>
            <a:ext cx="8153400" cy="1004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b="1">
                <a:solidFill>
                  <a:srgbClr val="FF3300"/>
                </a:solidFill>
              </a:rPr>
              <a:t>沉舟，病树：自比遭贬。</a:t>
            </a:r>
          </a:p>
          <a:p>
            <a:pPr>
              <a:spcBef>
                <a:spcPct val="50000"/>
              </a:spcBef>
            </a:pPr>
            <a:r>
              <a:rPr lang="zh-CN" altLang="en-US" b="1">
                <a:solidFill>
                  <a:srgbClr val="FF3300"/>
                </a:solidFill>
              </a:rPr>
              <a:t>千帆过，万木春：比喻自己被贬后，新贵们仕途得意。</a:t>
            </a:r>
          </a:p>
        </p:txBody>
      </p:sp>
      <p:sp>
        <p:nvSpPr>
          <p:cNvPr id="48133" name="Text Box 1029"/>
          <p:cNvSpPr txBox="1">
            <a:spLocks noChangeArrowheads="1"/>
          </p:cNvSpPr>
          <p:nvPr/>
        </p:nvSpPr>
        <p:spPr bwMode="auto">
          <a:xfrm>
            <a:off x="457200" y="2667000"/>
            <a:ext cx="8382000" cy="1552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b="1">
                <a:solidFill>
                  <a:srgbClr val="FF3300"/>
                </a:solidFill>
              </a:rPr>
              <a:t>暂凭：暂时凭借。</a:t>
            </a:r>
          </a:p>
          <a:p>
            <a:pPr>
              <a:spcBef>
                <a:spcPct val="50000"/>
              </a:spcBef>
            </a:pPr>
            <a:r>
              <a:rPr lang="zh-CN" altLang="en-US" b="1">
                <a:solidFill>
                  <a:srgbClr val="FF3300"/>
                </a:solidFill>
              </a:rPr>
              <a:t>长：振作。</a:t>
            </a:r>
          </a:p>
          <a:p>
            <a:pPr>
              <a:spcBef>
                <a:spcPct val="50000"/>
              </a:spcBef>
            </a:pPr>
            <a:endParaRPr lang="zh-CN" altLang="en-US">
              <a:solidFill>
                <a:srgbClr val="FF33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8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48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7" dur="500"/>
                                        <p:tgtEl>
                                          <p:spTgt spid="48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2" dur="500"/>
                                        <p:tgtEl>
                                          <p:spTgt spid="48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130" grpId="0" autoUpdateAnimBg="0"/>
      <p:bldP spid="48131" grpId="0" autoUpdateAnimBg="0"/>
      <p:bldP spid="48132" grpId="0" autoUpdateAnimBg="0"/>
      <p:bldP spid="48133" grpId="0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27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2"/>
          <p:cNvSpPr txBox="1">
            <a:spLocks noChangeArrowheads="1"/>
          </p:cNvSpPr>
          <p:nvPr/>
        </p:nvSpPr>
        <p:spPr bwMode="auto">
          <a:xfrm>
            <a:off x="1752600" y="914400"/>
            <a:ext cx="2073275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3600" b="1">
                <a:solidFill>
                  <a:srgbClr val="339933"/>
                </a:solidFill>
                <a:ea typeface="楷体_GB2312" pitchFamily="49" charset="-122"/>
              </a:rPr>
              <a:t>阅读理解</a:t>
            </a:r>
          </a:p>
        </p:txBody>
      </p:sp>
      <p:sp>
        <p:nvSpPr>
          <p:cNvPr id="11267" name="Text Box 3"/>
          <p:cNvSpPr txBox="1">
            <a:spLocks noChangeArrowheads="1"/>
          </p:cNvSpPr>
          <p:nvPr/>
        </p:nvSpPr>
        <p:spPr bwMode="auto">
          <a:xfrm>
            <a:off x="838200" y="2403475"/>
            <a:ext cx="8328025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/>
              <a:t>      </a:t>
            </a:r>
            <a:r>
              <a:rPr lang="zh-CN" altLang="en-US" sz="3200" b="1">
                <a:latin typeface="楷体_GB2312" pitchFamily="49" charset="-122"/>
                <a:ea typeface="楷体_GB2312" pitchFamily="49" charset="-122"/>
              </a:rPr>
              <a:t>1.</a:t>
            </a:r>
            <a:r>
              <a:rPr lang="zh-CN" altLang="en-US" sz="3200" b="1">
                <a:solidFill>
                  <a:srgbClr val="003399"/>
                </a:solidFill>
                <a:latin typeface="楷体_GB2312" pitchFamily="49" charset="-122"/>
                <a:ea typeface="楷体_GB2312" pitchFamily="49" charset="-122"/>
              </a:rPr>
              <a:t>首联交代了什么？</a:t>
            </a:r>
            <a:r>
              <a:rPr lang="zh-CN" altLang="en-US" sz="3200" b="1">
                <a:solidFill>
                  <a:srgbClr val="003399"/>
                </a:solidFill>
                <a:ea typeface="楷体_GB2312" pitchFamily="49" charset="-122"/>
              </a:rPr>
              <a:t>“</a:t>
            </a:r>
            <a:r>
              <a:rPr lang="zh-CN" altLang="en-US" sz="3200" b="1">
                <a:solidFill>
                  <a:srgbClr val="003399"/>
                </a:solidFill>
                <a:latin typeface="楷体_GB2312" pitchFamily="49" charset="-122"/>
                <a:ea typeface="楷体_GB2312" pitchFamily="49" charset="-122"/>
              </a:rPr>
              <a:t>凄凉地</a:t>
            </a:r>
            <a:r>
              <a:rPr lang="zh-CN" altLang="en-US" sz="3200" b="1">
                <a:solidFill>
                  <a:srgbClr val="003399"/>
                </a:solidFill>
                <a:ea typeface="楷体_GB2312" pitchFamily="49" charset="-122"/>
              </a:rPr>
              <a:t>”</a:t>
            </a:r>
            <a:r>
              <a:rPr lang="zh-CN" altLang="en-US" sz="3200" b="1">
                <a:solidFill>
                  <a:srgbClr val="003399"/>
                </a:solidFill>
                <a:latin typeface="楷体_GB2312" pitchFamily="49" charset="-122"/>
                <a:ea typeface="楷体_GB2312" pitchFamily="49" charset="-122"/>
              </a:rPr>
              <a:t>、</a:t>
            </a:r>
            <a:r>
              <a:rPr lang="zh-CN" altLang="en-US" sz="3200" b="1">
                <a:solidFill>
                  <a:srgbClr val="003399"/>
                </a:solidFill>
                <a:ea typeface="楷体_GB2312" pitchFamily="49" charset="-122"/>
              </a:rPr>
              <a:t>“</a:t>
            </a:r>
            <a:r>
              <a:rPr lang="zh-CN" altLang="en-US" sz="3200" b="1">
                <a:solidFill>
                  <a:srgbClr val="003399"/>
                </a:solidFill>
                <a:latin typeface="楷体_GB2312" pitchFamily="49" charset="-122"/>
                <a:ea typeface="楷体_GB2312" pitchFamily="49" charset="-122"/>
              </a:rPr>
              <a:t>弃置身</a:t>
            </a:r>
            <a:r>
              <a:rPr lang="zh-CN" altLang="en-US" sz="3200" b="1">
                <a:solidFill>
                  <a:srgbClr val="003399"/>
                </a:solidFill>
                <a:ea typeface="楷体_GB2312" pitchFamily="49" charset="-122"/>
              </a:rPr>
              <a:t>”</a:t>
            </a:r>
            <a:r>
              <a:rPr lang="zh-CN" altLang="en-US" sz="3200" b="1">
                <a:solidFill>
                  <a:srgbClr val="003399"/>
                </a:solidFill>
                <a:latin typeface="楷体_GB2312" pitchFamily="49" charset="-122"/>
                <a:ea typeface="楷体_GB2312" pitchFamily="49" charset="-122"/>
              </a:rPr>
              <a:t>表露了诗人怎样的心情？</a:t>
            </a:r>
          </a:p>
        </p:txBody>
      </p:sp>
      <p:sp>
        <p:nvSpPr>
          <p:cNvPr id="11268" name="Text Box 4"/>
          <p:cNvSpPr txBox="1">
            <a:spLocks noChangeArrowheads="1"/>
          </p:cNvSpPr>
          <p:nvPr/>
        </p:nvSpPr>
        <p:spPr bwMode="auto">
          <a:xfrm>
            <a:off x="1736725" y="3549650"/>
            <a:ext cx="44704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2800" b="1">
                <a:ea typeface="楷体_GB2312" pitchFamily="49" charset="-122"/>
              </a:rPr>
              <a:t>贬地之荒避，贬时之漫长。</a:t>
            </a:r>
          </a:p>
        </p:txBody>
      </p:sp>
      <p:sp>
        <p:nvSpPr>
          <p:cNvPr id="11269" name="Text Box 5"/>
          <p:cNvSpPr txBox="1">
            <a:spLocks noChangeArrowheads="1"/>
          </p:cNvSpPr>
          <p:nvPr/>
        </p:nvSpPr>
        <p:spPr bwMode="auto">
          <a:xfrm>
            <a:off x="1812925" y="4387850"/>
            <a:ext cx="1970088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2800" b="1">
                <a:ea typeface="楷体_GB2312" pitchFamily="49" charset="-122"/>
              </a:rPr>
              <a:t>痛苦、寂寞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126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126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6" grpId="0" autoUpdateAnimBg="0"/>
      <p:bldP spid="11268" grpId="0" autoUpdateAnimBg="0"/>
      <p:bldP spid="11269" grpId="0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27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2"/>
          <p:cNvSpPr txBox="1">
            <a:spLocks noChangeArrowheads="1"/>
          </p:cNvSpPr>
          <p:nvPr/>
        </p:nvSpPr>
        <p:spPr bwMode="auto">
          <a:xfrm>
            <a:off x="1828800" y="838200"/>
            <a:ext cx="20193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3600" b="1">
                <a:solidFill>
                  <a:srgbClr val="339933"/>
                </a:solidFill>
                <a:ea typeface="楷体_GB2312" pitchFamily="49" charset="-122"/>
              </a:rPr>
              <a:t>阅读理解</a:t>
            </a:r>
          </a:p>
        </p:txBody>
      </p:sp>
      <p:sp>
        <p:nvSpPr>
          <p:cNvPr id="14339" name="Text Box 3"/>
          <p:cNvSpPr txBox="1">
            <a:spLocks noChangeArrowheads="1"/>
          </p:cNvSpPr>
          <p:nvPr/>
        </p:nvSpPr>
        <p:spPr bwMode="auto">
          <a:xfrm>
            <a:off x="744538" y="2438400"/>
            <a:ext cx="8399462" cy="946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2800" b="1"/>
              <a:t>       2. 颔联在表现手法上有什么特点？描写了怎样的现状？体会诗人此时此刻的心情。</a:t>
            </a:r>
          </a:p>
        </p:txBody>
      </p:sp>
      <p:sp>
        <p:nvSpPr>
          <p:cNvPr id="14340" name="Text Box 4"/>
          <p:cNvSpPr txBox="1">
            <a:spLocks noChangeArrowheads="1"/>
          </p:cNvSpPr>
          <p:nvPr/>
        </p:nvSpPr>
        <p:spPr bwMode="auto">
          <a:xfrm>
            <a:off x="1752600" y="3733800"/>
            <a:ext cx="7969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b="1"/>
              <a:t>用典</a:t>
            </a:r>
          </a:p>
        </p:txBody>
      </p:sp>
      <p:sp>
        <p:nvSpPr>
          <p:cNvPr id="14341" name="Text Box 5"/>
          <p:cNvSpPr txBox="1">
            <a:spLocks noChangeArrowheads="1"/>
          </p:cNvSpPr>
          <p:nvPr/>
        </p:nvSpPr>
        <p:spPr bwMode="auto">
          <a:xfrm>
            <a:off x="1752600" y="4572000"/>
            <a:ext cx="66167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b="1"/>
              <a:t>写回乡所见，人事俱非，今非昔比，恍如隔世</a:t>
            </a:r>
            <a:r>
              <a:rPr lang="zh-CN" altLang="en-US"/>
              <a:t>。</a:t>
            </a:r>
          </a:p>
        </p:txBody>
      </p:sp>
      <p:sp>
        <p:nvSpPr>
          <p:cNvPr id="14343" name="Text Box 7"/>
          <p:cNvSpPr txBox="1">
            <a:spLocks noChangeArrowheads="1"/>
          </p:cNvSpPr>
          <p:nvPr/>
        </p:nvSpPr>
        <p:spPr bwMode="auto">
          <a:xfrm>
            <a:off x="1752600" y="5486400"/>
            <a:ext cx="50863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b="1"/>
              <a:t>面对此景诗人百感交集（感慨万分）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434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2" dur="500"/>
                                        <p:tgtEl>
                                          <p:spTgt spid="1434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7" dur="500"/>
                                        <p:tgtEl>
                                          <p:spTgt spid="1434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9" grpId="0" animBg="1"/>
      <p:bldP spid="14340" grpId="0" autoUpdateAnimBg="0"/>
      <p:bldP spid="14341" grpId="0" autoUpdateAnimBg="0"/>
      <p:bldP spid="14343" grpId="0" autoUpdateAnimBg="0"/>
    </p:bldLst>
  </p:timing>
</p:sld>
</file>

<file path=ppt/theme/theme1.xml><?xml version="1.0" encoding="utf-8"?>
<a:theme xmlns:a="http://schemas.openxmlformats.org/drawingml/2006/main" name="Straight Edge">
  <a:themeElements>
    <a:clrScheme name="Straight Edge 2">
      <a:dk1>
        <a:srgbClr val="003366"/>
      </a:dk1>
      <a:lt1>
        <a:srgbClr val="FFFFFF"/>
      </a:lt1>
      <a:dk2>
        <a:srgbClr val="003366"/>
      </a:dk2>
      <a:lt2>
        <a:srgbClr val="E3E2C7"/>
      </a:lt2>
      <a:accent1>
        <a:srgbClr val="CCCC99"/>
      </a:accent1>
      <a:accent2>
        <a:srgbClr val="003366"/>
      </a:accent2>
      <a:accent3>
        <a:srgbClr val="FFFFFF"/>
      </a:accent3>
      <a:accent4>
        <a:srgbClr val="002A56"/>
      </a:accent4>
      <a:accent5>
        <a:srgbClr val="E2E2CA"/>
      </a:accent5>
      <a:accent6>
        <a:srgbClr val="002D5C"/>
      </a:accent6>
      <a:hlink>
        <a:srgbClr val="003366"/>
      </a:hlink>
      <a:folHlink>
        <a:srgbClr val="800000"/>
      </a:folHlink>
    </a:clrScheme>
    <a:fontScheme name="Straight Edge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altLang="zh-CN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anose="02020603050405020304" pitchFamily="18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altLang="zh-CN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anose="02020603050405020304" pitchFamily="18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Straight Edge 1">
        <a:dk1>
          <a:srgbClr val="008080"/>
        </a:dk1>
        <a:lt1>
          <a:srgbClr val="FFFFCC"/>
        </a:lt1>
        <a:dk2>
          <a:srgbClr val="009999"/>
        </a:dk2>
        <a:lt2>
          <a:srgbClr val="FFFF99"/>
        </a:lt2>
        <a:accent1>
          <a:srgbClr val="336699"/>
        </a:accent1>
        <a:accent2>
          <a:srgbClr val="FFFF99"/>
        </a:accent2>
        <a:accent3>
          <a:srgbClr val="AACACA"/>
        </a:accent3>
        <a:accent4>
          <a:srgbClr val="DADAAE"/>
        </a:accent4>
        <a:accent5>
          <a:srgbClr val="ADB8CA"/>
        </a:accent5>
        <a:accent6>
          <a:srgbClr val="E7E78A"/>
        </a:accent6>
        <a:hlink>
          <a:srgbClr val="FFFFCC"/>
        </a:hlink>
        <a:folHlink>
          <a:srgbClr val="DDDDD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aight Edge 2">
        <a:dk1>
          <a:srgbClr val="003366"/>
        </a:dk1>
        <a:lt1>
          <a:srgbClr val="FFFFFF"/>
        </a:lt1>
        <a:dk2>
          <a:srgbClr val="003366"/>
        </a:dk2>
        <a:lt2>
          <a:srgbClr val="E3E2C7"/>
        </a:lt2>
        <a:accent1>
          <a:srgbClr val="CCCC99"/>
        </a:accent1>
        <a:accent2>
          <a:srgbClr val="003366"/>
        </a:accent2>
        <a:accent3>
          <a:srgbClr val="FFFFFF"/>
        </a:accent3>
        <a:accent4>
          <a:srgbClr val="002A56"/>
        </a:accent4>
        <a:accent5>
          <a:srgbClr val="E2E2CA"/>
        </a:accent5>
        <a:accent6>
          <a:srgbClr val="002D5C"/>
        </a:accent6>
        <a:hlink>
          <a:srgbClr val="003366"/>
        </a:hlink>
        <a:folHlink>
          <a:srgbClr val="80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aight Edge 3">
        <a:dk1>
          <a:srgbClr val="000000"/>
        </a:dk1>
        <a:lt1>
          <a:srgbClr val="FFFFFF"/>
        </a:lt1>
        <a:dk2>
          <a:srgbClr val="000000"/>
        </a:dk2>
        <a:lt2>
          <a:srgbClr val="DDDDDD"/>
        </a:lt2>
        <a:accent1>
          <a:srgbClr val="DDDDDD"/>
        </a:accent1>
        <a:accent2>
          <a:srgbClr val="333333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2D2D2D"/>
        </a:accent6>
        <a:hlink>
          <a:srgbClr val="808080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aight Edge 4">
        <a:dk1>
          <a:srgbClr val="5F5F5F"/>
        </a:dk1>
        <a:lt1>
          <a:srgbClr val="FFFFFF"/>
        </a:lt1>
        <a:dk2>
          <a:srgbClr val="003366"/>
        </a:dk2>
        <a:lt2>
          <a:srgbClr val="FFFFFF"/>
        </a:lt2>
        <a:accent1>
          <a:srgbClr val="7E003F"/>
        </a:accent1>
        <a:accent2>
          <a:srgbClr val="DDDDDD"/>
        </a:accent2>
        <a:accent3>
          <a:srgbClr val="AAADB8"/>
        </a:accent3>
        <a:accent4>
          <a:srgbClr val="DADADA"/>
        </a:accent4>
        <a:accent5>
          <a:srgbClr val="C0AAAF"/>
        </a:accent5>
        <a:accent6>
          <a:srgbClr val="C8C8C8"/>
        </a:accent6>
        <a:hlink>
          <a:srgbClr val="969696"/>
        </a:hlink>
        <a:folHlink>
          <a:srgbClr val="DDDDDD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CCCCFF"/>
    </a:hlink>
    <a:folHlink>
      <a:srgbClr val="B2B2B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 Designs\Straight Edge.pot</Template>
  <TotalTime>890</TotalTime>
  <Words>4027</Words>
  <Application>Microsoft Office PowerPoint</Application>
  <PresentationFormat>全屏显示(4:3)</PresentationFormat>
  <Paragraphs>309</Paragraphs>
  <Slides>52</Slides>
  <Notes>0</Notes>
  <HiddenSlides>0</HiddenSlides>
  <MMClips>2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52</vt:i4>
      </vt:variant>
    </vt:vector>
  </HeadingPairs>
  <TitlesOfParts>
    <vt:vector size="53" baseType="lpstr">
      <vt:lpstr>Straight Edge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>3edu教育网海量免费教育资源</Manager>
  <Company>3edu教育网</Company>
  <LinksUpToDate>false</LinksUpToDate>
  <SharedDoc>false</SharedDoc>
  <HyperlinkBase>http://www.3edu.net</HyperlinkBase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cp:lastModifiedBy>Administrator</cp:lastModifiedBy>
  <cp:revision>2</cp:revision>
  <dcterms:created xsi:type="dcterms:W3CDTF">1601-01-01T00:00:00Z</dcterms:created>
  <dcterms:modified xsi:type="dcterms:W3CDTF">2015-08-27T03:06:55Z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0008002411000000000001024120</vt:lpwstr>
  </property>
</Properties>
</file>